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33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122" y="4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11.01.2014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11.01.2014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11.01.2014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11.01.2014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11.01.2014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flip="none" rotWithShape="1">
          <a:gsLst>
            <a:gs pos="0">
              <a:srgbClr val="DDEBCF"/>
            </a:gs>
            <a:gs pos="50000">
              <a:srgbClr val="9CB86E"/>
            </a:gs>
            <a:gs pos="100000">
              <a:srgbClr val="156B13"/>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11.01.2014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00175"/>
            <a:ext cx="7772400" cy="2100276"/>
          </a:xfrm>
        </p:spPr>
        <p:txBody>
          <a:bodyPr>
            <a:normAutofit fontScale="90000"/>
          </a:bodyPr>
          <a:lstStyle/>
          <a:p>
            <a:r>
              <a:rPr lang="ru-RU" b="1" dirty="0" smtClean="0"/>
              <a:t/>
            </a:r>
            <a:br>
              <a:rPr lang="ru-RU" b="1" dirty="0" smtClean="0"/>
            </a:br>
            <a:r>
              <a:rPr lang="ru-RU" b="1" dirty="0" smtClean="0"/>
              <a:t/>
            </a:r>
            <a:br>
              <a:rPr lang="ru-RU" b="1" dirty="0" smtClean="0"/>
            </a:br>
            <a:r>
              <a:rPr lang="ru-RU" sz="4900" b="1" dirty="0" smtClean="0">
                <a:latin typeface="Comic Sans MS" pitchFamily="66" charset="0"/>
              </a:rPr>
              <a:t>Тема 8. Маркетинг и рынок сбыта продовольствия и </a:t>
            </a:r>
            <a:r>
              <a:rPr lang="ru-RU" sz="4900" b="1" dirty="0" smtClean="0">
                <a:latin typeface="Comic Sans MS" pitchFamily="66" charset="0"/>
              </a:rPr>
              <a:t>сырья</a:t>
            </a:r>
            <a:r>
              <a:rPr lang="ru-RU" dirty="0" smtClean="0"/>
              <a:t/>
            </a:r>
            <a:br>
              <a:rPr lang="ru-RU" dirty="0" smtClean="0"/>
            </a:br>
            <a:r>
              <a:rPr lang="ru-RU" b="1" dirty="0" smtClean="0"/>
              <a:t/>
            </a:r>
            <a:br>
              <a:rPr lang="ru-RU" b="1" dirty="0" smtClean="0"/>
            </a:b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003300"/>
                </a:solidFill>
                <a:latin typeface="Comic Sans MS" pitchFamily="66" charset="0"/>
              </a:rPr>
              <a:t>Функциональный подход</a:t>
            </a:r>
            <a:r>
              <a:rPr lang="ru-RU" dirty="0" smtClean="0">
                <a:solidFill>
                  <a:srgbClr val="003300"/>
                </a:solidFill>
                <a:latin typeface="Comic Sans MS" pitchFamily="66" charset="0"/>
              </a:rPr>
              <a:t/>
            </a:r>
            <a:br>
              <a:rPr lang="ru-RU" dirty="0" smtClean="0">
                <a:solidFill>
                  <a:srgbClr val="003300"/>
                </a:solidFill>
                <a:latin typeface="Comic Sans MS" pitchFamily="66" charset="0"/>
              </a:rPr>
            </a:br>
            <a:endParaRPr lang="ru-RU" dirty="0">
              <a:solidFill>
                <a:srgbClr val="003300"/>
              </a:solidFill>
              <a:latin typeface="Comic Sans MS" pitchFamily="66" charset="0"/>
            </a:endParaRPr>
          </a:p>
        </p:txBody>
      </p:sp>
      <p:sp>
        <p:nvSpPr>
          <p:cNvPr id="3" name="Содержимое 2"/>
          <p:cNvSpPr>
            <a:spLocks noGrp="1"/>
          </p:cNvSpPr>
          <p:nvPr>
            <p:ph idx="1"/>
          </p:nvPr>
        </p:nvSpPr>
        <p:spPr>
          <a:xfrm>
            <a:off x="457200" y="1071546"/>
            <a:ext cx="8229600" cy="5054617"/>
          </a:xfrm>
        </p:spPr>
        <p:txBody>
          <a:bodyPr>
            <a:normAutofit fontScale="92500" lnSpcReduction="10000"/>
          </a:bodyPr>
          <a:lstStyle/>
          <a:p>
            <a:pPr algn="just">
              <a:buNone/>
            </a:pPr>
            <a:r>
              <a:rPr lang="ru-RU" b="1" dirty="0" smtClean="0">
                <a:solidFill>
                  <a:srgbClr val="003300"/>
                </a:solidFill>
                <a:latin typeface="Comic Sans MS" pitchFamily="66" charset="0"/>
              </a:rPr>
              <a:t>     </a:t>
            </a:r>
            <a:r>
              <a:rPr lang="ru-RU" b="1" dirty="0" smtClean="0">
                <a:solidFill>
                  <a:srgbClr val="003300"/>
                </a:solidFill>
                <a:latin typeface="Comic Sans MS" pitchFamily="66" charset="0"/>
              </a:rPr>
              <a:t>Один </a:t>
            </a:r>
            <a:r>
              <a:rPr lang="ru-RU" b="1" dirty="0" smtClean="0">
                <a:solidFill>
                  <a:srgbClr val="003300"/>
                </a:solidFill>
                <a:latin typeface="Comic Sans MS" pitchFamily="66" charset="0"/>
              </a:rPr>
              <a:t>из методов деятельности в сельскохозяйственном маркетинге </a:t>
            </a:r>
            <a:r>
              <a:rPr lang="ru-RU" b="1" dirty="0" smtClean="0">
                <a:solidFill>
                  <a:srgbClr val="003300"/>
                </a:solidFill>
                <a:latin typeface="Comic Sans MS" pitchFamily="66" charset="0"/>
              </a:rPr>
              <a:t>- </a:t>
            </a:r>
            <a:r>
              <a:rPr lang="ru-RU" b="1" dirty="0" smtClean="0">
                <a:solidFill>
                  <a:srgbClr val="003300"/>
                </a:solidFill>
                <a:latin typeface="Comic Sans MS" pitchFamily="66" charset="0"/>
              </a:rPr>
              <a:t>разделение процесса на функции и анализ выполнения этих функций.</a:t>
            </a:r>
          </a:p>
          <a:p>
            <a:pPr algn="just">
              <a:buNone/>
            </a:pPr>
            <a:r>
              <a:rPr lang="ru-RU" b="1" dirty="0" smtClean="0">
                <a:solidFill>
                  <a:srgbClr val="003300"/>
                </a:solidFill>
                <a:latin typeface="Comic Sans MS" pitchFamily="66" charset="0"/>
              </a:rPr>
              <a:t>           У специалистов нет единой классификации функций </a:t>
            </a:r>
            <a:r>
              <a:rPr lang="ru-RU" b="1" dirty="0" smtClean="0">
                <a:solidFill>
                  <a:srgbClr val="003300"/>
                </a:solidFill>
                <a:latin typeface="Comic Sans MS" pitchFamily="66" charset="0"/>
              </a:rPr>
              <a:t>маркетинга - </a:t>
            </a:r>
            <a:r>
              <a:rPr lang="ru-RU" b="1" dirty="0" smtClean="0">
                <a:solidFill>
                  <a:srgbClr val="003300"/>
                </a:solidFill>
                <a:latin typeface="Comic Sans MS" pitchFamily="66" charset="0"/>
              </a:rPr>
              <a:t>в перечнях, предлагаемых различными авторами, можно насчитать от 8 до 30 видов деятельности. На рисунке 1 представлена одна из распространенных классификаций. </a:t>
            </a:r>
          </a:p>
          <a:p>
            <a:endParaRPr lang="ru-RU" b="1" dirty="0">
              <a:solidFill>
                <a:srgbClr val="003300"/>
              </a:solidFill>
              <a:latin typeface="Comic Sans MS" pitchFamily="66"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28670"/>
            <a:ext cx="8229600" cy="5197493"/>
          </a:xfrm>
        </p:spPr>
        <p:txBody>
          <a:bodyPr>
            <a:normAutofit fontScale="62500" lnSpcReduction="20000"/>
          </a:bodyPr>
          <a:lstStyle/>
          <a:p>
            <a:pPr algn="just"/>
            <a:endParaRPr lang="ru-RU" sz="3400" b="1" dirty="0" smtClean="0">
              <a:latin typeface="Comic Sans MS" pitchFamily="66" charset="0"/>
            </a:endParaRPr>
          </a:p>
          <a:p>
            <a:pPr algn="just"/>
            <a:endParaRPr lang="ru-RU" sz="3400" b="1" dirty="0" smtClean="0">
              <a:latin typeface="Comic Sans MS" pitchFamily="66" charset="0"/>
            </a:endParaRPr>
          </a:p>
          <a:p>
            <a:pPr algn="just"/>
            <a:r>
              <a:rPr lang="ru-RU" sz="3400" b="1" dirty="0" smtClean="0">
                <a:latin typeface="Comic Sans MS" pitchFamily="66" charset="0"/>
              </a:rPr>
              <a:t>Обменными </a:t>
            </a:r>
            <a:r>
              <a:rPr lang="ru-RU" sz="3400" b="1" dirty="0" smtClean="0">
                <a:latin typeface="Comic Sans MS" pitchFamily="66" charset="0"/>
              </a:rPr>
              <a:t>называются функции маркетинга, связанные с передачей права собственности на товар. </a:t>
            </a:r>
          </a:p>
          <a:p>
            <a:pPr algn="just"/>
            <a:r>
              <a:rPr lang="ru-RU" sz="3400" b="1" dirty="0" smtClean="0">
                <a:latin typeface="Comic Sans MS" pitchFamily="66" charset="0"/>
              </a:rPr>
              <a:t>Материальные (физические) функции маркетинга связаны с физическими изменениями формы или местонахождения товара. </a:t>
            </a:r>
          </a:p>
          <a:p>
            <a:pPr algn="just"/>
            <a:r>
              <a:rPr lang="ru-RU" sz="3400" b="1" dirty="0" smtClean="0">
                <a:latin typeface="Comic Sans MS" pitchFamily="66" charset="0"/>
              </a:rPr>
              <a:t>Обеспечивающими называют такие функции, которые создают возможности для бесперебойного выполнения обменных и </a:t>
            </a:r>
            <a:r>
              <a:rPr lang="ru-RU" sz="3400" b="1" dirty="0" smtClean="0">
                <a:latin typeface="Comic Sans MS" pitchFamily="66" charset="0"/>
              </a:rPr>
              <a:t>материальных </a:t>
            </a:r>
            <a:r>
              <a:rPr lang="ru-RU" sz="3400" b="1" dirty="0" smtClean="0">
                <a:latin typeface="Comic Sans MS" pitchFamily="66" charset="0"/>
              </a:rPr>
              <a:t>функций в системе маркетинга. Они не связаны </a:t>
            </a:r>
            <a:r>
              <a:rPr lang="ru-RU" sz="3400" b="1" dirty="0" smtClean="0">
                <a:latin typeface="Comic Sans MS" pitchFamily="66" charset="0"/>
              </a:rPr>
              <a:t>непосредственно </a:t>
            </a:r>
            <a:r>
              <a:rPr lang="ru-RU" sz="3400" b="1" dirty="0" smtClean="0">
                <a:latin typeface="Comic Sans MS" pitchFamily="66" charset="0"/>
              </a:rPr>
              <a:t>ни с изменением права собственности на товар, ни с его физическим перемещением. Однако без них современная система маркетинга окажется недееспособной. Обеспечивающие функции можно сравнить со смазкой, которая необходима для работы «машины» маркетинга.</a:t>
            </a:r>
          </a:p>
          <a:p>
            <a:endParaRPr lang="ru-RU" sz="3400" dirty="0" smtClean="0"/>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411807"/>
          </a:xfrm>
        </p:spPr>
        <p:txBody>
          <a:bodyPr>
            <a:normAutofit fontScale="62500" lnSpcReduction="20000"/>
          </a:bodyPr>
          <a:lstStyle/>
          <a:p>
            <a:pPr algn="ctr">
              <a:buNone/>
            </a:pPr>
            <a:r>
              <a:rPr lang="ru-RU" b="1" i="1" dirty="0" smtClean="0">
                <a:solidFill>
                  <a:schemeClr val="accent6">
                    <a:lumMod val="75000"/>
                  </a:schemeClr>
                </a:solidFill>
                <a:cs typeface="DaunPenh" pitchFamily="2" charset="0"/>
              </a:rPr>
              <a:t>          </a:t>
            </a:r>
          </a:p>
          <a:p>
            <a:pPr algn="ctr">
              <a:buNone/>
            </a:pPr>
            <a:r>
              <a:rPr lang="ru-RU" sz="3400" b="1" dirty="0" smtClean="0">
                <a:solidFill>
                  <a:srgbClr val="003300"/>
                </a:solidFill>
                <a:latin typeface="Comic Sans MS" pitchFamily="66" charset="0"/>
                <a:cs typeface="DaunPenh" pitchFamily="2" charset="0"/>
              </a:rPr>
              <a:t>Функциональный подход </a:t>
            </a:r>
            <a:endParaRPr lang="ru-RU" sz="3400" b="1" dirty="0" smtClean="0">
              <a:solidFill>
                <a:srgbClr val="003300"/>
              </a:solidFill>
              <a:latin typeface="Comic Sans MS" pitchFamily="66" charset="0"/>
              <a:cs typeface="DaunPenh" pitchFamily="2" charset="0"/>
            </a:endParaRPr>
          </a:p>
          <a:p>
            <a:pPr algn="just">
              <a:buNone/>
            </a:pPr>
            <a:r>
              <a:rPr lang="ru-RU" b="1" i="1" dirty="0" smtClean="0">
                <a:solidFill>
                  <a:srgbClr val="003300"/>
                </a:solidFill>
                <a:latin typeface="Comic Sans MS" pitchFamily="66" charset="0"/>
                <a:cs typeface="DaunPenh" pitchFamily="2" charset="0"/>
              </a:rPr>
              <a:t>    </a:t>
            </a:r>
            <a:r>
              <a:rPr lang="ru-RU" b="1" dirty="0" smtClean="0">
                <a:solidFill>
                  <a:srgbClr val="003300"/>
                </a:solidFill>
                <a:latin typeface="Comic Sans MS" pitchFamily="66" charset="0"/>
              </a:rPr>
              <a:t>имеет дело с операциями, которые должны быть выполнены; он не связан с исполнителями этих операций. Анализ функций посредников особенно полезен при оценке затрат на маркетинг. Розничная торговля обычно требует значительно более высоких расходов, чем оптовая. Функциональный подход, однако, указывает на комплексный характер розничной торговли.</a:t>
            </a:r>
          </a:p>
          <a:p>
            <a:pPr algn="just">
              <a:buNone/>
            </a:pPr>
            <a:r>
              <a:rPr lang="ru-RU" b="1" dirty="0" smtClean="0">
                <a:solidFill>
                  <a:srgbClr val="003300"/>
                </a:solidFill>
                <a:latin typeface="Comic Sans MS" pitchFamily="66" charset="0"/>
              </a:rPr>
              <a:t>      </a:t>
            </a:r>
            <a:r>
              <a:rPr lang="ru-RU" b="1" dirty="0" smtClean="0">
                <a:solidFill>
                  <a:srgbClr val="003300"/>
                </a:solidFill>
                <a:latin typeface="Comic Sans MS" pitchFamily="66" charset="0"/>
              </a:rPr>
              <a:t>Этот подход полезен также для понимания различий в </a:t>
            </a:r>
            <a:r>
              <a:rPr lang="ru-RU" b="1" dirty="0" smtClean="0">
                <a:solidFill>
                  <a:srgbClr val="003300"/>
                </a:solidFill>
                <a:latin typeface="Comic Sans MS" pitchFamily="66" charset="0"/>
              </a:rPr>
              <a:t>затратах </a:t>
            </a:r>
            <a:r>
              <a:rPr lang="ru-RU" b="1" dirty="0" smtClean="0">
                <a:solidFill>
                  <a:srgbClr val="003300"/>
                </a:solidFill>
                <a:latin typeface="Comic Sans MS" pitchFamily="66" charset="0"/>
              </a:rPr>
              <a:t>на маркетинг различных товаров. К примеру, </a:t>
            </a:r>
            <a:r>
              <a:rPr lang="ru-RU" b="1" dirty="0" smtClean="0">
                <a:solidFill>
                  <a:srgbClr val="003300"/>
                </a:solidFill>
                <a:latin typeface="Comic Sans MS" pitchFamily="66" charset="0"/>
              </a:rPr>
              <a:t>скоропортящаяся </a:t>
            </a:r>
            <a:r>
              <a:rPr lang="ru-RU" b="1" dirty="0" smtClean="0">
                <a:solidFill>
                  <a:srgbClr val="003300"/>
                </a:solidFill>
                <a:latin typeface="Comic Sans MS" pitchFamily="66" charset="0"/>
              </a:rPr>
              <a:t>продукция часто требует более высоких затрат на </a:t>
            </a:r>
            <a:r>
              <a:rPr lang="ru-RU" b="1" dirty="0" smtClean="0">
                <a:solidFill>
                  <a:srgbClr val="003300"/>
                </a:solidFill>
                <a:latin typeface="Comic Sans MS" pitchFamily="66" charset="0"/>
              </a:rPr>
              <a:t>маркетинг</a:t>
            </a:r>
            <a:r>
              <a:rPr lang="ru-RU" b="1" dirty="0" smtClean="0">
                <a:solidFill>
                  <a:srgbClr val="003300"/>
                </a:solidFill>
                <a:latin typeface="Comic Sans MS" pitchFamily="66" charset="0"/>
              </a:rPr>
              <a:t>, чем имеющая долгий срок хранения. Эта разница в </a:t>
            </a:r>
            <a:r>
              <a:rPr lang="ru-RU" b="1" dirty="0" smtClean="0">
                <a:solidFill>
                  <a:srgbClr val="003300"/>
                </a:solidFill>
                <a:latin typeface="Comic Sans MS" pitchFamily="66" charset="0"/>
              </a:rPr>
              <a:t>затратах </a:t>
            </a:r>
            <a:r>
              <a:rPr lang="ru-RU" b="1" dirty="0" smtClean="0">
                <a:solidFill>
                  <a:srgbClr val="003300"/>
                </a:solidFill>
                <a:latin typeface="Comic Sans MS" pitchFamily="66" charset="0"/>
              </a:rPr>
              <a:t>может объясняться разницей в сложности выполнения функций транспортировки, хранения и принятия риска. Важной составляющей затрат на маркетинг являются также затраты на переработку продукции.</a:t>
            </a:r>
          </a:p>
          <a:p>
            <a:pPr>
              <a:buNone/>
            </a:pPr>
            <a:endParaRPr lang="ru-RU" b="1" dirty="0" smtClean="0">
              <a:solidFill>
                <a:srgbClr val="003300"/>
              </a:solidFill>
              <a:latin typeface="Comic Sans MS" pitchFamily="66" charset="0"/>
            </a:endParaRPr>
          </a:p>
          <a:p>
            <a:endParaRPr lang="ru-RU" b="1" dirty="0">
              <a:solidFill>
                <a:srgbClr val="003300"/>
              </a:solidFill>
              <a:latin typeface="Comic Sans MS" pitchFamily="66"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554683"/>
          </a:xfrm>
        </p:spPr>
        <p:txBody>
          <a:bodyPr>
            <a:normAutofit fontScale="70000" lnSpcReduction="20000"/>
          </a:bodyPr>
          <a:lstStyle/>
          <a:p>
            <a:pPr algn="just">
              <a:buNone/>
            </a:pPr>
            <a:r>
              <a:rPr lang="ru-RU" b="1" dirty="0" smtClean="0">
                <a:solidFill>
                  <a:srgbClr val="003300"/>
                </a:solidFill>
                <a:latin typeface="Comic Sans MS" pitchFamily="66" charset="0"/>
              </a:rPr>
              <a:t>       </a:t>
            </a:r>
            <a:endParaRPr lang="ru-RU" b="1" dirty="0" smtClean="0">
              <a:solidFill>
                <a:srgbClr val="003300"/>
              </a:solidFill>
              <a:latin typeface="Comic Sans MS" pitchFamily="66" charset="0"/>
            </a:endParaRPr>
          </a:p>
          <a:p>
            <a:pPr algn="just">
              <a:buNone/>
            </a:pPr>
            <a:r>
              <a:rPr lang="ru-RU" b="1" dirty="0" smtClean="0">
                <a:solidFill>
                  <a:srgbClr val="003300"/>
                </a:solidFill>
                <a:latin typeface="Comic Sans MS" pitchFamily="66" charset="0"/>
              </a:rPr>
              <a:t> </a:t>
            </a:r>
            <a:r>
              <a:rPr lang="ru-RU" b="1" dirty="0" smtClean="0">
                <a:solidFill>
                  <a:srgbClr val="003300"/>
                </a:solidFill>
                <a:latin typeface="Comic Sans MS" pitchFamily="66" charset="0"/>
              </a:rPr>
              <a:t>       </a:t>
            </a:r>
            <a:r>
              <a:rPr lang="ru-RU" b="1" dirty="0" smtClean="0">
                <a:solidFill>
                  <a:srgbClr val="003300"/>
                </a:solidFill>
                <a:latin typeface="Comic Sans MS" pitchFamily="66" charset="0"/>
              </a:rPr>
              <a:t>Функции </a:t>
            </a:r>
            <a:r>
              <a:rPr lang="ru-RU" b="1" dirty="0" smtClean="0">
                <a:solidFill>
                  <a:srgbClr val="003300"/>
                </a:solidFill>
                <a:latin typeface="Comic Sans MS" pitchFamily="66" charset="0"/>
              </a:rPr>
              <a:t>маркетинга влияют не только на затраты, но и на ценность продуктов для потребителей. Функции переработки, транспортировки и хранения обеспечивают потребности </a:t>
            </a:r>
            <a:r>
              <a:rPr lang="ru-RU" b="1" dirty="0" smtClean="0">
                <a:solidFill>
                  <a:srgbClr val="003300"/>
                </a:solidFill>
                <a:latin typeface="Comic Sans MS" pitchFamily="66" charset="0"/>
              </a:rPr>
              <a:t>покупателя </a:t>
            </a:r>
            <a:r>
              <a:rPr lang="ru-RU" b="1" dirty="0" smtClean="0">
                <a:solidFill>
                  <a:srgbClr val="003300"/>
                </a:solidFill>
                <a:latin typeface="Comic Sans MS" pitchFamily="66" charset="0"/>
              </a:rPr>
              <a:t>в отношении формы, места и времени приобретения </a:t>
            </a:r>
            <a:r>
              <a:rPr lang="ru-RU" b="1" dirty="0" smtClean="0">
                <a:solidFill>
                  <a:srgbClr val="003300"/>
                </a:solidFill>
                <a:latin typeface="Comic Sans MS" pitchFamily="66" charset="0"/>
              </a:rPr>
              <a:t>продукта</a:t>
            </a:r>
            <a:r>
              <a:rPr lang="ru-RU" b="1" dirty="0" smtClean="0">
                <a:solidFill>
                  <a:srgbClr val="003300"/>
                </a:solidFill>
                <a:latin typeface="Comic Sans MS" pitchFamily="66" charset="0"/>
              </a:rPr>
              <a:t>. Функции обмена и обеспечения рынка «смазывают» </a:t>
            </a:r>
            <a:r>
              <a:rPr lang="ru-RU" b="1" dirty="0" smtClean="0">
                <a:solidFill>
                  <a:srgbClr val="003300"/>
                </a:solidFill>
                <a:latin typeface="Comic Sans MS" pitchFamily="66" charset="0"/>
              </a:rPr>
              <a:t>рыночный </a:t>
            </a:r>
            <a:r>
              <a:rPr lang="ru-RU" b="1" dirty="0" smtClean="0">
                <a:solidFill>
                  <a:srgbClr val="003300"/>
                </a:solidFill>
                <a:latin typeface="Comic Sans MS" pitchFamily="66" charset="0"/>
              </a:rPr>
              <a:t>механизм и делают это с меньшими затратами, чем если бы за эти функции взялись сами фермеры или потребители.</a:t>
            </a:r>
          </a:p>
          <a:p>
            <a:pPr algn="just">
              <a:buNone/>
            </a:pPr>
            <a:r>
              <a:rPr lang="ru-RU" b="1" dirty="0" smtClean="0">
                <a:solidFill>
                  <a:srgbClr val="003300"/>
                </a:solidFill>
                <a:latin typeface="Comic Sans MS" pitchFamily="66" charset="0"/>
              </a:rPr>
              <a:t>         </a:t>
            </a:r>
            <a:r>
              <a:rPr lang="ru-RU" b="1" dirty="0" smtClean="0">
                <a:solidFill>
                  <a:srgbClr val="003300"/>
                </a:solidFill>
                <a:latin typeface="Comic Sans MS" pitchFamily="66" charset="0"/>
              </a:rPr>
              <a:t>Оценивая </a:t>
            </a:r>
            <a:r>
              <a:rPr lang="ru-RU" b="1" dirty="0" smtClean="0">
                <a:solidFill>
                  <a:srgbClr val="003300"/>
                </a:solidFill>
                <a:latin typeface="Comic Sans MS" pitchFamily="66" charset="0"/>
              </a:rPr>
              <a:t>функции маркетинга, следует рассматривать как </a:t>
            </a:r>
            <a:r>
              <a:rPr lang="ru-RU" b="1" dirty="0" smtClean="0">
                <a:solidFill>
                  <a:srgbClr val="003300"/>
                </a:solidFill>
                <a:latin typeface="Comic Sans MS" pitchFamily="66" charset="0"/>
              </a:rPr>
              <a:t>затраты</a:t>
            </a:r>
            <a:r>
              <a:rPr lang="ru-RU" b="1" dirty="0" smtClean="0">
                <a:solidFill>
                  <a:srgbClr val="003300"/>
                </a:solidFill>
                <a:latin typeface="Comic Sans MS" pitchFamily="66" charset="0"/>
              </a:rPr>
              <a:t>, связанные с реализацией этих функций, так и выгоды, которые можно получить в результате их реализации. </a:t>
            </a:r>
            <a:r>
              <a:rPr lang="ru-RU" b="1" dirty="0" smtClean="0">
                <a:solidFill>
                  <a:srgbClr val="003300"/>
                </a:solidFill>
                <a:latin typeface="Comic Sans MS" pitchFamily="66" charset="0"/>
              </a:rPr>
              <a:t>Добавленную </a:t>
            </a:r>
            <a:r>
              <a:rPr lang="ru-RU" b="1" dirty="0" smtClean="0">
                <a:solidFill>
                  <a:srgbClr val="003300"/>
                </a:solidFill>
                <a:latin typeface="Comic Sans MS" pitchFamily="66" charset="0"/>
              </a:rPr>
              <a:t>стоимость от реализации той или иной функции маркетинга всегда следует сравнивать с затратами на реализацию этой </a:t>
            </a:r>
            <a:r>
              <a:rPr lang="ru-RU" b="1" dirty="0" smtClean="0">
                <a:solidFill>
                  <a:srgbClr val="003300"/>
                </a:solidFill>
                <a:latin typeface="Comic Sans MS" pitchFamily="66" charset="0"/>
              </a:rPr>
              <a:t>функции</a:t>
            </a:r>
            <a:r>
              <a:rPr lang="ru-RU" b="1" dirty="0" smtClean="0">
                <a:solidFill>
                  <a:srgbClr val="003300"/>
                </a:solidFill>
                <a:latin typeface="Comic Sans MS" pitchFamily="66" charset="0"/>
              </a:rPr>
              <a:t>.</a:t>
            </a:r>
          </a:p>
          <a:p>
            <a:pPr algn="just"/>
            <a:endParaRPr lang="ru-RU" b="1" dirty="0">
              <a:solidFill>
                <a:srgbClr val="003300"/>
              </a:solidFill>
              <a:latin typeface="Comic Sans MS" pitchFamily="66"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5840435"/>
          </a:xfrm>
        </p:spPr>
        <p:txBody>
          <a:bodyPr>
            <a:normAutofit fontScale="70000" lnSpcReduction="20000"/>
          </a:bodyPr>
          <a:lstStyle/>
          <a:p>
            <a:pPr algn="just"/>
            <a:endParaRPr lang="ru-RU" b="1" i="1" dirty="0" smtClean="0">
              <a:solidFill>
                <a:srgbClr val="003300"/>
              </a:solidFill>
              <a:latin typeface="Comic Sans MS" pitchFamily="66" charset="0"/>
            </a:endParaRPr>
          </a:p>
          <a:p>
            <a:pPr algn="just"/>
            <a:endParaRPr lang="ru-RU" b="1" i="1" dirty="0" smtClean="0">
              <a:solidFill>
                <a:srgbClr val="003300"/>
              </a:solidFill>
              <a:latin typeface="Comic Sans MS" pitchFamily="66" charset="0"/>
            </a:endParaRPr>
          </a:p>
          <a:p>
            <a:pPr algn="just"/>
            <a:r>
              <a:rPr lang="ru-RU" b="1" i="1" dirty="0" smtClean="0">
                <a:solidFill>
                  <a:srgbClr val="003300"/>
                </a:solidFill>
                <a:latin typeface="Comic Sans MS" pitchFamily="66" charset="0"/>
              </a:rPr>
              <a:t>Исключение </a:t>
            </a:r>
            <a:r>
              <a:rPr lang="ru-RU" b="1" i="1" dirty="0" smtClean="0">
                <a:solidFill>
                  <a:srgbClr val="003300"/>
                </a:solidFill>
                <a:latin typeface="Comic Sans MS" pitchFamily="66" charset="0"/>
              </a:rPr>
              <a:t>посредника из цепочки маркетинга означает передачу функции маркетинга (вместе со связанными с ней </a:t>
            </a:r>
            <a:r>
              <a:rPr lang="ru-RU" b="1" i="1" dirty="0" smtClean="0">
                <a:solidFill>
                  <a:srgbClr val="003300"/>
                </a:solidFill>
                <a:latin typeface="Comic Sans MS" pitchFamily="66" charset="0"/>
              </a:rPr>
              <a:t>затратами</a:t>
            </a:r>
            <a:r>
              <a:rPr lang="ru-RU" b="1" i="1" dirty="0" smtClean="0">
                <a:solidFill>
                  <a:srgbClr val="003300"/>
                </a:solidFill>
                <a:latin typeface="Comic Sans MS" pitchFamily="66" charset="0"/>
              </a:rPr>
              <a:t>) другому лицу. </a:t>
            </a:r>
            <a:r>
              <a:rPr lang="ru-RU" b="1" dirty="0" smtClean="0">
                <a:latin typeface="Comic Sans MS" pitchFamily="66" charset="0"/>
              </a:rPr>
              <a:t>Например, фермеры могут обойтись без услуг брокеров и комиссионеров, если возьмут на себя функции хранения, продажи и транспортировки продукции. Группа </a:t>
            </a:r>
            <a:r>
              <a:rPr lang="ru-RU" b="1" dirty="0" smtClean="0">
                <a:latin typeface="Comic Sans MS" pitchFamily="66" charset="0"/>
              </a:rPr>
              <a:t>потребителей </a:t>
            </a:r>
            <a:r>
              <a:rPr lang="ru-RU" b="1" dirty="0" smtClean="0">
                <a:latin typeface="Comic Sans MS" pitchFamily="66" charset="0"/>
              </a:rPr>
              <a:t>продуктов может обойтись без магазина розничной </a:t>
            </a:r>
            <a:r>
              <a:rPr lang="ru-RU" b="1" dirty="0" smtClean="0">
                <a:latin typeface="Comic Sans MS" pitchFamily="66" charset="0"/>
              </a:rPr>
              <a:t>торговли</a:t>
            </a:r>
            <a:r>
              <a:rPr lang="ru-RU" b="1" dirty="0" smtClean="0">
                <a:latin typeface="Comic Sans MS" pitchFamily="66" charset="0"/>
              </a:rPr>
              <a:t>, если будет закупать сравнительно крупные партии </a:t>
            </a:r>
            <a:r>
              <a:rPr lang="ru-RU" b="1" dirty="0" smtClean="0">
                <a:latin typeface="Comic Sans MS" pitchFamily="66" charset="0"/>
              </a:rPr>
              <a:t>продуктов </a:t>
            </a:r>
            <a:r>
              <a:rPr lang="ru-RU" b="1" dirty="0" smtClean="0">
                <a:latin typeface="Comic Sans MS" pitchFamily="66" charset="0"/>
              </a:rPr>
              <a:t>через оптовую торговлю</a:t>
            </a:r>
            <a:r>
              <a:rPr lang="ru-RU" b="1" dirty="0" smtClean="0">
                <a:solidFill>
                  <a:srgbClr val="003300"/>
                </a:solidFill>
                <a:latin typeface="Comic Sans MS" pitchFamily="66" charset="0"/>
              </a:rPr>
              <a:t>. Однако в этом случае потребители должны взять на себя часть функций, обычно выполняемых розничной торговлей: </a:t>
            </a:r>
            <a:r>
              <a:rPr lang="ru-RU" b="1" dirty="0" smtClean="0">
                <a:latin typeface="Comic Sans MS" pitchFamily="66" charset="0"/>
              </a:rPr>
              <a:t>хранение, стандартизацию и </a:t>
            </a:r>
            <a:r>
              <a:rPr lang="ru-RU" b="1" dirty="0" smtClean="0">
                <a:latin typeface="Comic Sans MS" pitchFamily="66" charset="0"/>
              </a:rPr>
              <a:t>- </a:t>
            </a:r>
            <a:r>
              <a:rPr lang="ru-RU" b="1" dirty="0" smtClean="0">
                <a:latin typeface="Comic Sans MS" pitchFamily="66" charset="0"/>
              </a:rPr>
              <a:t>в </a:t>
            </a:r>
            <a:r>
              <a:rPr lang="ru-RU" b="1" dirty="0" smtClean="0">
                <a:latin typeface="Comic Sans MS" pitchFamily="66" charset="0"/>
              </a:rPr>
              <a:t>определенной </a:t>
            </a:r>
            <a:r>
              <a:rPr lang="ru-RU" b="1" dirty="0" smtClean="0">
                <a:latin typeface="Comic Sans MS" pitchFamily="66" charset="0"/>
              </a:rPr>
              <a:t>степени </a:t>
            </a:r>
            <a:r>
              <a:rPr lang="ru-RU" b="1" dirty="0" smtClean="0">
                <a:latin typeface="Comic Sans MS" pitchFamily="66" charset="0"/>
              </a:rPr>
              <a:t>- </a:t>
            </a:r>
            <a:r>
              <a:rPr lang="ru-RU" b="1" dirty="0" smtClean="0">
                <a:latin typeface="Comic Sans MS" pitchFamily="66" charset="0"/>
              </a:rPr>
              <a:t>транспортировку. В результате затраты на реа­лизацию функции маркетинга могут быть снижены, однако сама функция не может быть исключена из процесса маркетинга.</a:t>
            </a:r>
          </a:p>
          <a:p>
            <a:pPr algn="just"/>
            <a:endParaRPr lang="ru-RU" b="1" dirty="0">
              <a:latin typeface="Comic Sans MS" pitchFamily="66"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229600" cy="6357982"/>
          </a:xfrm>
        </p:spPr>
        <p:txBody>
          <a:bodyPr>
            <a:noAutofit/>
          </a:bodyPr>
          <a:lstStyle/>
          <a:p>
            <a:pPr algn="just">
              <a:buNone/>
            </a:pPr>
            <a:r>
              <a:rPr lang="ru-RU" sz="1500" b="1" dirty="0" smtClean="0">
                <a:latin typeface="Comic Sans MS" pitchFamily="66" charset="0"/>
              </a:rPr>
              <a:t>         </a:t>
            </a:r>
            <a:r>
              <a:rPr lang="ru-RU" sz="1500" b="1" dirty="0" smtClean="0">
                <a:latin typeface="Comic Sans MS" pitchFamily="66" charset="0"/>
              </a:rPr>
              <a:t>Отдельные </a:t>
            </a:r>
            <a:r>
              <a:rPr lang="ru-RU" sz="1500" b="1" dirty="0" smtClean="0">
                <a:latin typeface="Comic Sans MS" pitchFamily="66" charset="0"/>
              </a:rPr>
              <a:t>функции в системе маркетинга могут выполняться любыми лицами или организациями. Можно представить </a:t>
            </a:r>
            <a:r>
              <a:rPr lang="ru-RU" sz="1500" b="1" dirty="0" smtClean="0">
                <a:latin typeface="Comic Sans MS" pitchFamily="66" charset="0"/>
              </a:rPr>
              <a:t>ситуацию</a:t>
            </a:r>
            <a:r>
              <a:rPr lang="ru-RU" sz="1500" b="1" dirty="0" smtClean="0">
                <a:latin typeface="Comic Sans MS" pitchFamily="66" charset="0"/>
              </a:rPr>
              <a:t>, когда все функции маркетинга выполняются одной и той же фирмой, полностью контролирующей поток продукции от фермы до прилавка. С другой стороны, имеются </a:t>
            </a:r>
            <a:r>
              <a:rPr lang="ru-RU" sz="1500" b="1" dirty="0" smtClean="0">
                <a:latin typeface="Comic Sans MS" pitchFamily="66" charset="0"/>
              </a:rPr>
              <a:t>узкоспециализированные </a:t>
            </a:r>
            <a:r>
              <a:rPr lang="ru-RU" sz="1500" b="1" dirty="0" smtClean="0">
                <a:latin typeface="Comic Sans MS" pitchFamily="66" charset="0"/>
              </a:rPr>
              <a:t>фирмы </a:t>
            </a:r>
            <a:r>
              <a:rPr lang="ru-RU" sz="1500" b="1" dirty="0" smtClean="0">
                <a:latin typeface="Comic Sans MS" pitchFamily="66" charset="0"/>
              </a:rPr>
              <a:t>- </a:t>
            </a:r>
            <a:r>
              <a:rPr lang="ru-RU" sz="1500" b="1" dirty="0" smtClean="0">
                <a:latin typeface="Comic Sans MS" pitchFamily="66" charset="0"/>
              </a:rPr>
              <a:t>железнодорожный транспорт, брокеры или </a:t>
            </a:r>
            <a:r>
              <a:rPr lang="ru-RU" sz="1500" b="1" dirty="0" err="1" smtClean="0">
                <a:latin typeface="Comic Sans MS" pitchFamily="66" charset="0"/>
              </a:rPr>
              <a:t>спекуляторы</a:t>
            </a:r>
            <a:r>
              <a:rPr lang="ru-RU" sz="1500" b="1" dirty="0" smtClean="0">
                <a:latin typeface="Comic Sans MS" pitchFamily="66" charset="0"/>
              </a:rPr>
              <a:t> на зерновой бирже, которые выполняют только одну функцию маркетинга. Зерно можно непосредственно после уборки отгрузить с фермы и отправить в город, но его можно и хранить на ферме, отправить на рынок позднее. Существуют сложившиеся комбинации выполнения функций маркетинга: переработчики обычно сочетают функции хранения, переработки и транспортировки, в то время как многие фермеры </a:t>
            </a:r>
            <a:r>
              <a:rPr lang="ru-RU" sz="1500" b="1" dirty="0" smtClean="0">
                <a:latin typeface="Comic Sans MS" pitchFamily="66" charset="0"/>
              </a:rPr>
              <a:t>рассматривают </a:t>
            </a:r>
            <a:r>
              <a:rPr lang="ru-RU" sz="1500" b="1" dirty="0" smtClean="0">
                <a:latin typeface="Comic Sans MS" pitchFamily="66" charset="0"/>
              </a:rPr>
              <a:t>хранение как неотъемлемую часть фермерской </a:t>
            </a:r>
            <a:r>
              <a:rPr lang="ru-RU" sz="1500" b="1" dirty="0" smtClean="0">
                <a:latin typeface="Comic Sans MS" pitchFamily="66" charset="0"/>
              </a:rPr>
              <a:t>деятельности</a:t>
            </a:r>
            <a:r>
              <a:rPr lang="ru-RU" sz="1500" b="1" dirty="0" smtClean="0">
                <a:latin typeface="Comic Sans MS" pitchFamily="66" charset="0"/>
              </a:rPr>
              <a:t>. Но в целом в системе маркетинга наблюдается большое разнообразие специализированных фирм</a:t>
            </a:r>
            <a:r>
              <a:rPr lang="ru-RU" sz="1500" b="1" dirty="0" smtClean="0">
                <a:latin typeface="Comic Sans MS" pitchFamily="66" charset="0"/>
              </a:rPr>
              <a:t>. </a:t>
            </a:r>
          </a:p>
          <a:p>
            <a:pPr algn="just">
              <a:buNone/>
            </a:pPr>
            <a:r>
              <a:rPr lang="ru-RU" sz="1500" b="1" dirty="0" smtClean="0">
                <a:latin typeface="Comic Sans MS" pitchFamily="66" charset="0"/>
              </a:rPr>
              <a:t> </a:t>
            </a:r>
            <a:r>
              <a:rPr lang="ru-RU" sz="1500" b="1" dirty="0" smtClean="0">
                <a:latin typeface="Comic Sans MS" pitchFamily="66" charset="0"/>
              </a:rPr>
              <a:t>       </a:t>
            </a:r>
            <a:r>
              <a:rPr lang="ru-RU" sz="1500" b="1" dirty="0" smtClean="0">
                <a:latin typeface="Comic Sans MS" pitchFamily="66" charset="0"/>
              </a:rPr>
              <a:t>С </a:t>
            </a:r>
            <a:r>
              <a:rPr lang="ru-RU" sz="1500" b="1" dirty="0" smtClean="0">
                <a:latin typeface="Comic Sans MS" pitchFamily="66" charset="0"/>
              </a:rPr>
              <a:t>функциональным подходом к маркетингу связаны две </a:t>
            </a:r>
            <a:r>
              <a:rPr lang="ru-RU" sz="1500" b="1" dirty="0" smtClean="0">
                <a:latin typeface="Comic Sans MS" pitchFamily="66" charset="0"/>
              </a:rPr>
              <a:t>проблемы</a:t>
            </a:r>
            <a:r>
              <a:rPr lang="ru-RU" sz="1500" b="1" dirty="0" smtClean="0">
                <a:latin typeface="Comic Sans MS" pitchFamily="66" charset="0"/>
              </a:rPr>
              <a:t>: все ли функции в системе маркетинга выполняются и эффективно ли они выполняются? Поскольку выполнение функций маркетинга увеличивает ценность продукции, а </a:t>
            </a:r>
            <a:r>
              <a:rPr lang="ru-RU" sz="1500" b="1" dirty="0" smtClean="0">
                <a:latin typeface="Comic Sans MS" pitchFamily="66" charset="0"/>
              </a:rPr>
              <a:t>следовательно</a:t>
            </a:r>
            <a:r>
              <a:rPr lang="ru-RU" sz="1500" b="1" dirty="0" smtClean="0">
                <a:latin typeface="Comic Sans MS" pitchFamily="66" charset="0"/>
              </a:rPr>
              <a:t>, и затраты, простое сокращение числа функций не может быть оправданным. Поэтому рекомендуется пользоваться </a:t>
            </a:r>
            <a:r>
              <a:rPr lang="ru-RU" sz="1500" b="1" dirty="0" smtClean="0">
                <a:latin typeface="Comic Sans MS" pitchFamily="66" charset="0"/>
              </a:rPr>
              <a:t>следующим </a:t>
            </a:r>
            <a:r>
              <a:rPr lang="ru-RU" sz="1500" b="1" dirty="0" smtClean="0">
                <a:latin typeface="Comic Sans MS" pitchFamily="66" charset="0"/>
              </a:rPr>
              <a:t>правилом: дополнительные функции и услуги в системе маркетинга целесообразны до того момента, пока затраты на их реализацию не начинают превышать дополнительный доход, </a:t>
            </a:r>
            <a:r>
              <a:rPr lang="ru-RU" sz="1500" b="1" dirty="0" smtClean="0">
                <a:latin typeface="Comic Sans MS" pitchFamily="66" charset="0"/>
              </a:rPr>
              <a:t>который </a:t>
            </a:r>
            <a:r>
              <a:rPr lang="ru-RU" sz="1500" b="1" dirty="0" smtClean="0">
                <a:latin typeface="Comic Sans MS" pitchFamily="66" charset="0"/>
              </a:rPr>
              <a:t>они приносят. На практике очень сложно установить этот момент. Важно также определить уровень специализации при выполнении различных функций маркетинга, поскольку </a:t>
            </a:r>
            <a:r>
              <a:rPr lang="ru-RU" sz="1500" b="1" dirty="0" smtClean="0">
                <a:latin typeface="Comic Sans MS" pitchFamily="66" charset="0"/>
              </a:rPr>
              <a:t>некоторые </a:t>
            </a:r>
            <a:r>
              <a:rPr lang="ru-RU" sz="1500" b="1" dirty="0" smtClean="0">
                <a:latin typeface="Comic Sans MS" pitchFamily="66" charset="0"/>
              </a:rPr>
              <a:t>функции наиболее эффективно реализуются узкоспециализированными фирмами, другие могут быть с успехом совмещены в рамках многопрофильных фирм.</a:t>
            </a:r>
          </a:p>
          <a:p>
            <a:pPr algn="just"/>
            <a:endParaRPr lang="ru-RU" sz="1600" b="1" dirty="0">
              <a:latin typeface="Comic Sans MS" pitchFamily="66"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357166"/>
            <a:ext cx="8229600" cy="357190"/>
          </a:xfrm>
        </p:spPr>
        <p:txBody>
          <a:bodyPr>
            <a:normAutofit fontScale="90000"/>
          </a:bodyPr>
          <a:lstStyle/>
          <a:p>
            <a:r>
              <a:rPr lang="ru-RU" dirty="0" smtClean="0"/>
              <a:t/>
            </a:r>
            <a:br>
              <a:rPr lang="ru-RU" dirty="0" smtClean="0"/>
            </a:br>
            <a:r>
              <a:rPr lang="ru-RU" dirty="0" smtClean="0"/>
              <a:t> </a:t>
            </a:r>
            <a:r>
              <a:rPr lang="ru-RU" b="1" dirty="0" smtClean="0">
                <a:solidFill>
                  <a:srgbClr val="003300"/>
                </a:solidFill>
                <a:latin typeface="Comic Sans MS" pitchFamily="66" charset="0"/>
              </a:rPr>
              <a:t>Организационный подход</a:t>
            </a:r>
            <a:r>
              <a:rPr lang="ru-RU" b="1" dirty="0" smtClean="0">
                <a:solidFill>
                  <a:schemeClr val="accent6">
                    <a:lumMod val="75000"/>
                  </a:schemeClr>
                </a:solidFill>
              </a:rPr>
              <a:t/>
            </a:r>
            <a:br>
              <a:rPr lang="ru-RU" b="1" dirty="0" smtClean="0">
                <a:solidFill>
                  <a:schemeClr val="accent6">
                    <a:lumMod val="75000"/>
                  </a:schemeClr>
                </a:solidFill>
              </a:rPr>
            </a:br>
            <a:endParaRPr lang="ru-RU" b="1" dirty="0">
              <a:solidFill>
                <a:schemeClr val="accent6">
                  <a:lumMod val="75000"/>
                </a:schemeClr>
              </a:solidFill>
            </a:endParaRPr>
          </a:p>
        </p:txBody>
      </p:sp>
      <p:sp>
        <p:nvSpPr>
          <p:cNvPr id="3" name="Содержимое 2"/>
          <p:cNvSpPr>
            <a:spLocks noGrp="1"/>
          </p:cNvSpPr>
          <p:nvPr>
            <p:ph idx="1"/>
          </p:nvPr>
        </p:nvSpPr>
        <p:spPr/>
        <p:txBody>
          <a:bodyPr>
            <a:normAutofit fontScale="85000" lnSpcReduction="10000"/>
          </a:bodyPr>
          <a:lstStyle/>
          <a:p>
            <a:pPr algn="just">
              <a:buNone/>
            </a:pPr>
            <a:r>
              <a:rPr lang="ru-RU" b="1" i="1" dirty="0" smtClean="0">
                <a:solidFill>
                  <a:srgbClr val="003300"/>
                </a:solidFill>
                <a:latin typeface="Comic Sans MS" pitchFamily="66" charset="0"/>
              </a:rPr>
              <a:t>Этот метод позволяет изучить организации и деловые структуры, выполняющие отдельные функции маркетинга.</a:t>
            </a:r>
          </a:p>
          <a:p>
            <a:pPr algn="just">
              <a:buNone/>
            </a:pPr>
            <a:r>
              <a:rPr lang="ru-RU" b="1" dirty="0" smtClean="0">
                <a:solidFill>
                  <a:srgbClr val="003300"/>
                </a:solidFill>
                <a:latin typeface="Comic Sans MS" pitchFamily="66" charset="0"/>
              </a:rPr>
              <a:t>       В </a:t>
            </a:r>
            <a:r>
              <a:rPr lang="ru-RU" b="1" dirty="0" smtClean="0">
                <a:solidFill>
                  <a:srgbClr val="003300"/>
                </a:solidFill>
                <a:latin typeface="Comic Sans MS" pitchFamily="66" charset="0"/>
              </a:rPr>
              <a:t>системе маркетинга сформировались и функционируют разнообразные виды организаций и предприятий. Организационный  подход предполагает анализ их деятельности (посредников, смежных организаций и </a:t>
            </a:r>
            <a:r>
              <a:rPr lang="ru-RU" b="1" dirty="0" smtClean="0">
                <a:solidFill>
                  <a:srgbClr val="003300"/>
                </a:solidFill>
                <a:latin typeface="Comic Sans MS" pitchFamily="66" charset="0"/>
              </a:rPr>
              <a:t>т.д</a:t>
            </a:r>
            <a:r>
              <a:rPr lang="ru-RU" b="1" dirty="0" smtClean="0">
                <a:solidFill>
                  <a:srgbClr val="003300"/>
                </a:solidFill>
                <a:latin typeface="Comic Sans MS" pitchFamily="66" charset="0"/>
              </a:rPr>
              <a:t>.), а также изучение структуры системы маркетинга.</a:t>
            </a:r>
          </a:p>
          <a:p>
            <a:pPr algn="just">
              <a:buNone/>
            </a:pPr>
            <a:endParaRPr lang="ru-RU" b="1" dirty="0">
              <a:solidFill>
                <a:srgbClr val="003300"/>
              </a:solidFill>
              <a:latin typeface="Comic Sans MS" pitchFamily="66"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28670"/>
            <a:ext cx="8229600" cy="5197493"/>
          </a:xfrm>
        </p:spPr>
        <p:txBody>
          <a:bodyPr>
            <a:normAutofit fontScale="70000" lnSpcReduction="20000"/>
          </a:bodyPr>
          <a:lstStyle/>
          <a:p>
            <a:pPr algn="just"/>
            <a:r>
              <a:rPr lang="ru-RU" b="1" dirty="0" smtClean="0">
                <a:solidFill>
                  <a:srgbClr val="003300"/>
                </a:solidFill>
                <a:latin typeface="Comic Sans MS" pitchFamily="66" charset="0"/>
              </a:rPr>
              <a:t>Посредники </a:t>
            </a:r>
            <a:r>
              <a:rPr lang="ru-RU" dirty="0" smtClean="0">
                <a:solidFill>
                  <a:srgbClr val="003300"/>
                </a:solidFill>
                <a:latin typeface="Comic Sans MS" pitchFamily="66" charset="0"/>
              </a:rPr>
              <a:t>– это лица, предприятия или организации, специализирующиеся на выполнении различных функций маркетинга, связанных с покупкой и продажей товаров на пути от производителя к потребителю. Важно определить место, которое занимают посредники в системе маркетинга. Надо сказать, что не существует никаких ограничений в организации бизнеса посредниками. Они могут функционировать в форме индивидуального лица, государственного, муниципального или частного предприятия. Это может быть товарищество с ограниченной ответственностью, акционерное общество, кооператив или любая другая форма организации бизнеса. Классификация посредников  по направлениям деятельности в системе маркетинга продовольствия приведена на рисунке 2.</a:t>
            </a:r>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003300"/>
                </a:solidFill>
                <a:latin typeface="Comic Sans MS" pitchFamily="66" charset="0"/>
              </a:rPr>
              <a:t>Участники системы маркетинга</a:t>
            </a:r>
            <a:endParaRPr lang="ru-RU" dirty="0">
              <a:solidFill>
                <a:srgbClr val="003300"/>
              </a:solidFill>
              <a:latin typeface="Comic Sans MS" pitchFamily="66" charset="0"/>
            </a:endParaRPr>
          </a:p>
        </p:txBody>
      </p:sp>
      <p:pic>
        <p:nvPicPr>
          <p:cNvPr id="2050" name="Picture 2"/>
          <p:cNvPicPr>
            <a:picLocks noChangeAspect="1" noChangeArrowheads="1"/>
          </p:cNvPicPr>
          <p:nvPr/>
        </p:nvPicPr>
        <p:blipFill>
          <a:blip r:embed="rId2" cstate="print"/>
          <a:srcRect/>
          <a:stretch>
            <a:fillRect/>
          </a:stretch>
        </p:blipFill>
        <p:spPr bwMode="auto">
          <a:xfrm>
            <a:off x="357158" y="1428736"/>
            <a:ext cx="8501122" cy="5429264"/>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57232"/>
            <a:ext cx="8229600" cy="5268931"/>
          </a:xfrm>
        </p:spPr>
        <p:txBody>
          <a:bodyPr>
            <a:normAutofit lnSpcReduction="10000"/>
          </a:bodyPr>
          <a:lstStyle/>
          <a:p>
            <a:r>
              <a:rPr lang="ru-RU" b="1" u="sng" dirty="0" smtClean="0">
                <a:solidFill>
                  <a:srgbClr val="003300"/>
                </a:solidFill>
              </a:rPr>
              <a:t>Цель</a:t>
            </a:r>
            <a:r>
              <a:rPr lang="ru-RU" b="1" dirty="0" smtClean="0">
                <a:solidFill>
                  <a:srgbClr val="003300"/>
                </a:solidFill>
              </a:rPr>
              <a:t>: Изучить особенности сельскохозяйственного маркетинга</a:t>
            </a:r>
          </a:p>
          <a:p>
            <a:r>
              <a:rPr lang="ru-RU" b="1" u="sng" dirty="0" smtClean="0">
                <a:solidFill>
                  <a:srgbClr val="003300"/>
                </a:solidFill>
              </a:rPr>
              <a:t>Перечень вопросов, выносимых для рассмотрения:</a:t>
            </a:r>
            <a:endParaRPr lang="ru-RU" b="1" dirty="0" smtClean="0">
              <a:solidFill>
                <a:srgbClr val="003300"/>
              </a:solidFill>
            </a:endParaRPr>
          </a:p>
          <a:p>
            <a:pPr marL="514350" lvl="0" indent="-514350">
              <a:buFont typeface="+mj-lt"/>
              <a:buAutoNum type="arabicPeriod"/>
            </a:pPr>
            <a:r>
              <a:rPr lang="ru-RU" b="1" dirty="0" smtClean="0">
                <a:solidFill>
                  <a:srgbClr val="003300"/>
                </a:solidFill>
              </a:rPr>
              <a:t> Понятие системы сельскохозяйственного маркетинга</a:t>
            </a:r>
          </a:p>
          <a:p>
            <a:pPr marL="514350" lvl="0" indent="-514350">
              <a:buFont typeface="+mj-lt"/>
              <a:buAutoNum type="arabicPeriod"/>
            </a:pPr>
            <a:r>
              <a:rPr lang="ru-RU" b="1" dirty="0" smtClean="0">
                <a:solidFill>
                  <a:srgbClr val="003300"/>
                </a:solidFill>
              </a:rPr>
              <a:t>Функциональный подход</a:t>
            </a:r>
          </a:p>
          <a:p>
            <a:pPr marL="514350" lvl="0" indent="-514350">
              <a:buFont typeface="+mj-lt"/>
              <a:buAutoNum type="arabicPeriod"/>
            </a:pPr>
            <a:r>
              <a:rPr lang="ru-RU" b="1" dirty="0" smtClean="0">
                <a:solidFill>
                  <a:srgbClr val="003300"/>
                </a:solidFill>
              </a:rPr>
              <a:t>Организационный подход</a:t>
            </a:r>
          </a:p>
          <a:p>
            <a:pPr marL="514350" lvl="0" indent="-514350">
              <a:buFont typeface="+mj-lt"/>
              <a:buAutoNum type="arabicPeriod"/>
            </a:pPr>
            <a:r>
              <a:rPr lang="ru-RU" b="1" dirty="0" smtClean="0">
                <a:solidFill>
                  <a:srgbClr val="003300"/>
                </a:solidFill>
              </a:rPr>
              <a:t>Поведенческий подход</a:t>
            </a:r>
          </a:p>
          <a:p>
            <a:pPr marL="514350" indent="-514350">
              <a:buNone/>
            </a:pPr>
            <a:r>
              <a:rPr lang="ru-RU" b="1" dirty="0" smtClean="0">
                <a:solidFill>
                  <a:srgbClr val="003300"/>
                </a:solidFill>
              </a:rPr>
              <a:t> </a:t>
            </a:r>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77500" lnSpcReduction="20000"/>
          </a:bodyPr>
          <a:lstStyle/>
          <a:p>
            <a:pPr algn="just"/>
            <a:r>
              <a:rPr lang="ru-RU" b="1" dirty="0" smtClean="0">
                <a:solidFill>
                  <a:srgbClr val="003300"/>
                </a:solidFill>
                <a:latin typeface="Comic Sans MS" pitchFamily="66" charset="0"/>
              </a:rPr>
              <a:t>В развитой системе маркетинга продовольствия товарная биржа занимает важное место, создавая условия для нормального функционирования рынка. Обычно выделяют три основные функции биржи </a:t>
            </a:r>
            <a:r>
              <a:rPr lang="ru-RU" b="1" dirty="0" smtClean="0">
                <a:solidFill>
                  <a:srgbClr val="003300"/>
                </a:solidFill>
                <a:latin typeface="Comic Sans MS" pitchFamily="66" charset="0"/>
              </a:rPr>
              <a:t>- </a:t>
            </a:r>
            <a:r>
              <a:rPr lang="ru-RU" b="1" dirty="0" smtClean="0">
                <a:solidFill>
                  <a:srgbClr val="003300"/>
                </a:solidFill>
                <a:latin typeface="Comic Sans MS" pitchFamily="66" charset="0"/>
              </a:rPr>
              <a:t>объединение коммерческих посредников, место проведения торгов и, в широком смысле, оптовый рынок. В соответствии с этим биржа имеет юридический (официально зарегистрированное объединение), организационный (торговое место) и экономический (оптовый рынок) статус. Важнейшая функция биржи </a:t>
            </a:r>
            <a:r>
              <a:rPr lang="ru-RU" b="1" dirty="0" smtClean="0">
                <a:solidFill>
                  <a:srgbClr val="003300"/>
                </a:solidFill>
                <a:latin typeface="Comic Sans MS" pitchFamily="66" charset="0"/>
              </a:rPr>
              <a:t>- </a:t>
            </a:r>
            <a:r>
              <a:rPr lang="ru-RU" b="1" dirty="0" smtClean="0">
                <a:solidFill>
                  <a:srgbClr val="003300"/>
                </a:solidFill>
                <a:latin typeface="Comic Sans MS" pitchFamily="66" charset="0"/>
              </a:rPr>
              <a:t>реальное рыночное ценообразование. </a:t>
            </a:r>
            <a:endParaRPr lang="ru-RU" b="1" dirty="0">
              <a:solidFill>
                <a:srgbClr val="003300"/>
              </a:solidFill>
              <a:latin typeface="Comic Sans MS" pitchFamily="66"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47500" lnSpcReduction="20000"/>
          </a:bodyPr>
          <a:lstStyle/>
          <a:p>
            <a:pPr algn="just"/>
            <a:r>
              <a:rPr lang="ru-RU" sz="4200" b="1" dirty="0" smtClean="0">
                <a:solidFill>
                  <a:srgbClr val="003300"/>
                </a:solidFill>
                <a:latin typeface="Comic Sans MS" pitchFamily="66" charset="0"/>
              </a:rPr>
              <a:t>Будучи юридическим лицом, товарная биржа, как правило, не является коммерческим предприятием, то есть не ставит своей целью получение прибыли. Биржа </a:t>
            </a:r>
            <a:r>
              <a:rPr lang="ru-RU" sz="4200" b="1" dirty="0" smtClean="0">
                <a:solidFill>
                  <a:srgbClr val="003300"/>
                </a:solidFill>
                <a:latin typeface="Comic Sans MS" pitchFamily="66" charset="0"/>
              </a:rPr>
              <a:t>- </a:t>
            </a:r>
            <a:r>
              <a:rPr lang="ru-RU" sz="4200" b="1" dirty="0" smtClean="0">
                <a:solidFill>
                  <a:srgbClr val="003300"/>
                </a:solidFill>
                <a:latin typeface="Comic Sans MS" pitchFamily="66" charset="0"/>
              </a:rPr>
              <a:t>это союз предпринимателей и торговцев, образованный в целях создания благоприятных </a:t>
            </a:r>
            <a:r>
              <a:rPr lang="ru-RU" sz="4200" b="1" dirty="0" smtClean="0">
                <a:solidFill>
                  <a:srgbClr val="003300"/>
                </a:solidFill>
                <a:latin typeface="Comic Sans MS" pitchFamily="66" charset="0"/>
              </a:rPr>
              <a:t>условий </a:t>
            </a:r>
            <a:r>
              <a:rPr lang="ru-RU" sz="4200" b="1" dirty="0" smtClean="0">
                <a:solidFill>
                  <a:srgbClr val="003300"/>
                </a:solidFill>
                <a:latin typeface="Comic Sans MS" pitchFamily="66" charset="0"/>
              </a:rPr>
              <a:t>для коммерческой деятельности, проведения гласных </a:t>
            </a:r>
            <a:r>
              <a:rPr lang="ru-RU" sz="4200" b="1" dirty="0" smtClean="0">
                <a:solidFill>
                  <a:srgbClr val="003300"/>
                </a:solidFill>
                <a:latin typeface="Comic Sans MS" pitchFamily="66" charset="0"/>
              </a:rPr>
              <a:t>публичных </a:t>
            </a:r>
            <a:r>
              <a:rPr lang="ru-RU" sz="4200" b="1" dirty="0" smtClean="0">
                <a:solidFill>
                  <a:srgbClr val="003300"/>
                </a:solidFill>
                <a:latin typeface="Comic Sans MS" pitchFamily="66" charset="0"/>
              </a:rPr>
              <a:t>торгов, предоставления информационных и других услуг. Она может осуществлять хозяйственную деятельность, связанную с организацией биржевой торговли (транспортно-экспедиторскую, складскую, издательскую, гостиничную, рекламную и др.). Однако </a:t>
            </a:r>
            <a:r>
              <a:rPr lang="ru-RU" sz="4200" b="1" dirty="0" smtClean="0">
                <a:solidFill>
                  <a:srgbClr val="003300"/>
                </a:solidFill>
                <a:latin typeface="Comic Sans MS" pitchFamily="66" charset="0"/>
              </a:rPr>
              <a:t>- </a:t>
            </a:r>
            <a:r>
              <a:rPr lang="ru-RU" sz="4200" b="1" dirty="0" smtClean="0">
                <a:solidFill>
                  <a:srgbClr val="003300"/>
                </a:solidFill>
                <a:latin typeface="Comic Sans MS" pitchFamily="66" charset="0"/>
              </a:rPr>
              <a:t>и это очень важно </a:t>
            </a:r>
            <a:r>
              <a:rPr lang="ru-RU" sz="4200" b="1" dirty="0" smtClean="0">
                <a:solidFill>
                  <a:srgbClr val="003300"/>
                </a:solidFill>
                <a:latin typeface="Comic Sans MS" pitchFamily="66" charset="0"/>
              </a:rPr>
              <a:t>- </a:t>
            </a:r>
            <a:r>
              <a:rPr lang="ru-RU" sz="4200" b="1" dirty="0" smtClean="0">
                <a:solidFill>
                  <a:srgbClr val="003300"/>
                </a:solidFill>
                <a:latin typeface="Comic Sans MS" pitchFamily="66" charset="0"/>
              </a:rPr>
              <a:t>будучи организатором биржевых торгов, она не может участвовать в них и заключать биржевые сделки от своего имени и за свой счет, не имеет права на торговую, торгово-посредническую и иную деятельность, не свя­занную с организацией биржевой торговли. Этот запрет, правда, не распространяется на физических и юридических лиц </a:t>
            </a:r>
            <a:r>
              <a:rPr lang="ru-RU" sz="4200" b="1" dirty="0" smtClean="0">
                <a:solidFill>
                  <a:srgbClr val="003300"/>
                </a:solidFill>
                <a:latin typeface="Comic Sans MS" pitchFamily="66" charset="0"/>
              </a:rPr>
              <a:t>- членов </a:t>
            </a:r>
            <a:r>
              <a:rPr lang="ru-RU" sz="4200" b="1" dirty="0" smtClean="0">
                <a:solidFill>
                  <a:srgbClr val="003300"/>
                </a:solidFill>
                <a:latin typeface="Comic Sans MS" pitchFamily="66" charset="0"/>
              </a:rPr>
              <a:t>биржи.</a:t>
            </a: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55000" lnSpcReduction="20000"/>
          </a:bodyPr>
          <a:lstStyle/>
          <a:p>
            <a:pPr algn="just">
              <a:buNone/>
            </a:pPr>
            <a:r>
              <a:rPr lang="ru-RU" sz="3800" b="1" dirty="0" smtClean="0">
                <a:solidFill>
                  <a:srgbClr val="003300"/>
                </a:solidFill>
                <a:latin typeface="Comic Sans MS" pitchFamily="66" charset="0"/>
              </a:rPr>
              <a:t>         </a:t>
            </a:r>
            <a:r>
              <a:rPr lang="ru-RU" sz="3800" b="1" dirty="0" smtClean="0">
                <a:solidFill>
                  <a:srgbClr val="003300"/>
                </a:solidFill>
                <a:latin typeface="Comic Sans MS" pitchFamily="66" charset="0"/>
              </a:rPr>
              <a:t>Причина </a:t>
            </a:r>
            <a:r>
              <a:rPr lang="ru-RU" sz="3800" b="1" dirty="0" smtClean="0">
                <a:solidFill>
                  <a:srgbClr val="003300"/>
                </a:solidFill>
                <a:latin typeface="Comic Sans MS" pitchFamily="66" charset="0"/>
              </a:rPr>
              <a:t>существования посредников заключается в том, что; специализированные фирмы способны выполнять функции маркетинга продовольствия более эффективно, чем фермеры или потребители.</a:t>
            </a:r>
          </a:p>
          <a:p>
            <a:pPr algn="just">
              <a:buNone/>
            </a:pPr>
            <a:r>
              <a:rPr lang="ru-RU" sz="3800" b="1" dirty="0" smtClean="0">
                <a:solidFill>
                  <a:srgbClr val="003300"/>
                </a:solidFill>
                <a:latin typeface="Comic Sans MS" pitchFamily="66" charset="0"/>
              </a:rPr>
              <a:t>        </a:t>
            </a:r>
            <a:r>
              <a:rPr lang="ru-RU" sz="3800" b="1" dirty="0" smtClean="0">
                <a:solidFill>
                  <a:srgbClr val="003300"/>
                </a:solidFill>
                <a:latin typeface="Comic Sans MS" pitchFamily="66" charset="0"/>
              </a:rPr>
              <a:t> </a:t>
            </a:r>
            <a:r>
              <a:rPr lang="ru-RU" sz="3800" b="1" dirty="0" smtClean="0">
                <a:solidFill>
                  <a:srgbClr val="003300"/>
                </a:solidFill>
                <a:latin typeface="Comic Sans MS" pitchFamily="66" charset="0"/>
              </a:rPr>
              <a:t>Рост числа посредников, занимающихся хранением продукции, ее транспортировкой, переработкой, розничной торговлей и </a:t>
            </a:r>
            <a:r>
              <a:rPr lang="ru-RU" sz="3800" b="1" dirty="0" smtClean="0">
                <a:solidFill>
                  <a:srgbClr val="003300"/>
                </a:solidFill>
                <a:latin typeface="Comic Sans MS" pitchFamily="66" charset="0"/>
              </a:rPr>
              <a:t>т.д</a:t>
            </a:r>
            <a:r>
              <a:rPr lang="ru-RU" sz="3800" b="1" dirty="0" smtClean="0">
                <a:solidFill>
                  <a:srgbClr val="003300"/>
                </a:solidFill>
                <a:latin typeface="Comic Sans MS" pitchFamily="66" charset="0"/>
              </a:rPr>
              <a:t>., является примером разделения труда и специализации в пищевой промышленности. Именно посредник дает возможность фермеру и </a:t>
            </a:r>
            <a:r>
              <a:rPr lang="ru-RU" sz="3800" b="1" dirty="0" smtClean="0">
                <a:solidFill>
                  <a:srgbClr val="003300"/>
                </a:solidFill>
                <a:latin typeface="Comic Sans MS" pitchFamily="66" charset="0"/>
              </a:rPr>
              <a:t>потребителю </a:t>
            </a:r>
            <a:r>
              <a:rPr lang="ru-RU" sz="3800" b="1" dirty="0" smtClean="0">
                <a:solidFill>
                  <a:srgbClr val="003300"/>
                </a:solidFill>
                <a:latin typeface="Comic Sans MS" pitchFamily="66" charset="0"/>
              </a:rPr>
              <a:t>специализироваться на своей основной </a:t>
            </a:r>
            <a:r>
              <a:rPr lang="ru-RU" sz="3800" b="1" dirty="0" smtClean="0">
                <a:solidFill>
                  <a:srgbClr val="003300"/>
                </a:solidFill>
                <a:latin typeface="Comic Sans MS" pitchFamily="66" charset="0"/>
              </a:rPr>
              <a:t>деятельности</a:t>
            </a:r>
            <a:r>
              <a:rPr lang="ru-RU" sz="3800" b="1" dirty="0" smtClean="0">
                <a:solidFill>
                  <a:srgbClr val="003300"/>
                </a:solidFill>
                <a:latin typeface="Comic Sans MS" pitchFamily="66" charset="0"/>
              </a:rPr>
              <a:t>, освобождая того и другого от необходимости выполнять функции </a:t>
            </a:r>
            <a:r>
              <a:rPr lang="ru-RU" sz="3800" b="1" dirty="0" smtClean="0">
                <a:solidFill>
                  <a:srgbClr val="003300"/>
                </a:solidFill>
                <a:latin typeface="Comic Sans MS" pitchFamily="66" charset="0"/>
              </a:rPr>
              <a:t>продовольственного </a:t>
            </a:r>
            <a:r>
              <a:rPr lang="ru-RU" sz="3800" b="1" dirty="0" smtClean="0">
                <a:solidFill>
                  <a:srgbClr val="003300"/>
                </a:solidFill>
                <a:latin typeface="Comic Sans MS" pitchFamily="66" charset="0"/>
              </a:rPr>
              <a:t>маркетинга, нести расходы на </a:t>
            </a:r>
            <a:r>
              <a:rPr lang="ru-RU" sz="3800" b="1" dirty="0" smtClean="0">
                <a:solidFill>
                  <a:srgbClr val="003300"/>
                </a:solidFill>
                <a:latin typeface="Comic Sans MS" pitchFamily="66" charset="0"/>
              </a:rPr>
              <a:t>выполнение </a:t>
            </a:r>
            <a:r>
              <a:rPr lang="ru-RU" sz="3800" b="1" dirty="0" smtClean="0">
                <a:solidFill>
                  <a:srgbClr val="003300"/>
                </a:solidFill>
                <a:latin typeface="Comic Sans MS" pitchFamily="66" charset="0"/>
              </a:rPr>
              <a:t>маркетинговых </a:t>
            </a:r>
            <a:r>
              <a:rPr lang="ru-RU" sz="3800" b="1" dirty="0" smtClean="0">
                <a:solidFill>
                  <a:srgbClr val="003300"/>
                </a:solidFill>
                <a:latin typeface="Comic Sans MS" pitchFamily="66" charset="0"/>
              </a:rPr>
              <a:t>функций</a:t>
            </a:r>
            <a:r>
              <a:rPr lang="ru-RU" sz="3800" b="1" dirty="0" smtClean="0">
                <a:solidFill>
                  <a:srgbClr val="003300"/>
                </a:solidFill>
                <a:latin typeface="Comic Sans MS" pitchFamily="66" charset="0"/>
              </a:rPr>
              <a:t>. Центральные рынки, например, способствуют специализации и </a:t>
            </a:r>
            <a:r>
              <a:rPr lang="ru-RU" sz="3800" b="1" dirty="0" smtClean="0">
                <a:solidFill>
                  <a:srgbClr val="003300"/>
                </a:solidFill>
                <a:latin typeface="Comic Sans MS" pitchFamily="66" charset="0"/>
              </a:rPr>
              <a:t>концентрации </a:t>
            </a:r>
            <a:r>
              <a:rPr lang="ru-RU" sz="3800" b="1" dirty="0" smtClean="0">
                <a:solidFill>
                  <a:srgbClr val="003300"/>
                </a:solidFill>
                <a:latin typeface="Comic Sans MS" pitchFamily="66" charset="0"/>
              </a:rPr>
              <a:t>посреднической </a:t>
            </a:r>
            <a:r>
              <a:rPr lang="ru-RU" sz="3800" b="1" dirty="0" smtClean="0">
                <a:solidFill>
                  <a:srgbClr val="003300"/>
                </a:solidFill>
                <a:latin typeface="Comic Sans MS" pitchFamily="66" charset="0"/>
              </a:rPr>
              <a:t>деятельности </a:t>
            </a:r>
            <a:r>
              <a:rPr lang="ru-RU" sz="3800" b="1" dirty="0" smtClean="0">
                <a:solidFill>
                  <a:srgbClr val="003300"/>
                </a:solidFill>
                <a:latin typeface="Comic Sans MS" pitchFamily="66" charset="0"/>
              </a:rPr>
              <a:t>(рисунок 3).</a:t>
            </a:r>
          </a:p>
          <a:p>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003300"/>
                </a:solidFill>
                <a:latin typeface="Comic Sans MS" pitchFamily="66" charset="0"/>
              </a:rPr>
              <a:t>Продажа продуктов через посредников</a:t>
            </a:r>
            <a:endParaRPr lang="ru-RU" b="1" dirty="0">
              <a:solidFill>
                <a:srgbClr val="003300"/>
              </a:solidFill>
              <a:latin typeface="Comic Sans MS" pitchFamily="66" charset="0"/>
            </a:endParaRPr>
          </a:p>
        </p:txBody>
      </p:sp>
      <p:pic>
        <p:nvPicPr>
          <p:cNvPr id="3074" name="Picture 2"/>
          <p:cNvPicPr>
            <a:picLocks noChangeAspect="1" noChangeArrowheads="1"/>
          </p:cNvPicPr>
          <p:nvPr/>
        </p:nvPicPr>
        <p:blipFill>
          <a:blip r:embed="rId2" cstate="print"/>
          <a:srcRect/>
          <a:stretch>
            <a:fillRect/>
          </a:stretch>
        </p:blipFill>
        <p:spPr bwMode="auto">
          <a:xfrm>
            <a:off x="0" y="1628800"/>
            <a:ext cx="9144000" cy="4929222"/>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ChangeArrowheads="1"/>
          </p:cNvSpPr>
          <p:nvPr/>
        </p:nvSpPr>
        <p:spPr bwMode="auto">
          <a:xfrm>
            <a:off x="0" y="-23274"/>
            <a:ext cx="896448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6195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ru-RU" sz="2800" b="1" i="1" u="none" strike="noStrike" cap="none" normalizeH="0" baseline="0" dirty="0" smtClean="0">
                <a:ln>
                  <a:noFill/>
                </a:ln>
                <a:solidFill>
                  <a:srgbClr val="003300"/>
                </a:solidFill>
                <a:effectLst/>
                <a:latin typeface="Comic Sans MS" pitchFamily="66" charset="0"/>
                <a:ea typeface="Times New Roman" pitchFamily="18" charset="0"/>
                <a:cs typeface="Arial" pitchFamily="34" charset="0"/>
              </a:rPr>
              <a:t>Поведенческий подход</a:t>
            </a:r>
            <a:endParaRPr kumimoji="0" lang="ru-RU" sz="2800" b="0" i="1" u="none" strike="noStrike" cap="none" normalizeH="0" baseline="0" dirty="0" smtClean="0">
              <a:ln>
                <a:noFill/>
              </a:ln>
              <a:solidFill>
                <a:srgbClr val="003300"/>
              </a:solidFill>
              <a:effectLst/>
              <a:latin typeface="Comic Sans MS" pitchFamily="66" charset="0"/>
              <a:cs typeface="Arial" pitchFamily="34" charset="0"/>
            </a:endParaRPr>
          </a:p>
        </p:txBody>
      </p:sp>
      <p:sp>
        <p:nvSpPr>
          <p:cNvPr id="7171" name="Rectangle 3"/>
          <p:cNvSpPr>
            <a:spLocks noChangeArrowheads="1"/>
          </p:cNvSpPr>
          <p:nvPr/>
        </p:nvSpPr>
        <p:spPr bwMode="auto">
          <a:xfrm>
            <a:off x="0" y="-263892"/>
            <a:ext cx="8643966" cy="87716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61950" algn="just" defTabSz="914400" rtl="0" eaLnBrk="1" fontAlgn="base" latinLnBrk="0" hangingPunct="1">
              <a:spcBef>
                <a:spcPct val="0"/>
              </a:spcBef>
              <a:spcAft>
                <a:spcPct val="0"/>
              </a:spcAft>
              <a:buClrTx/>
              <a:buSzTx/>
              <a:buFontTx/>
              <a:buNone/>
              <a:tabLst/>
            </a:pPr>
            <a:endParaRPr kumimoji="0" lang="ru-RU" b="1" i="0" u="none" strike="noStrike" cap="none" spc="300" normalizeH="0" baseline="0" dirty="0" smtClean="0">
              <a:ln>
                <a:noFill/>
              </a:ln>
              <a:solidFill>
                <a:srgbClr val="000000"/>
              </a:solidFill>
              <a:latin typeface="Comic Sans MS" pitchFamily="66" charset="0"/>
              <a:ea typeface="Times New Roman" pitchFamily="18" charset="0"/>
              <a:cs typeface="Vani" pitchFamily="34" charset="0"/>
            </a:endParaRPr>
          </a:p>
          <a:p>
            <a:pPr marL="0" marR="0" lvl="0" indent="361950" algn="just" defTabSz="914400" rtl="0" eaLnBrk="1" fontAlgn="base" latinLnBrk="0" hangingPunct="1">
              <a:spcBef>
                <a:spcPct val="0"/>
              </a:spcBef>
              <a:spcAft>
                <a:spcPct val="0"/>
              </a:spcAft>
              <a:buClrTx/>
              <a:buSzTx/>
              <a:buFontTx/>
              <a:buNone/>
              <a:tabLst/>
            </a:pPr>
            <a:endParaRPr lang="ru-RU" b="1" spc="300" dirty="0" smtClean="0">
              <a:solidFill>
                <a:srgbClr val="000000"/>
              </a:solidFill>
              <a:latin typeface="Comic Sans MS" pitchFamily="66" charset="0"/>
              <a:ea typeface="Times New Roman" pitchFamily="18" charset="0"/>
              <a:cs typeface="Vani" pitchFamily="34" charset="0"/>
            </a:endParaRPr>
          </a:p>
          <a:p>
            <a:pPr marL="0" marR="0" lvl="0" indent="361950" algn="just" defTabSz="914400" rtl="0" eaLnBrk="1" fontAlgn="base" latinLnBrk="0" hangingPunct="1">
              <a:spcBef>
                <a:spcPct val="0"/>
              </a:spcBef>
              <a:spcAft>
                <a:spcPct val="0"/>
              </a:spcAft>
              <a:buClrTx/>
              <a:buSzTx/>
              <a:buFontTx/>
              <a:buNone/>
              <a:tabLst/>
            </a:pPr>
            <a:r>
              <a:rPr kumimoji="0" lang="ru-RU" b="1" i="0" u="none" strike="noStrike" cap="none" spc="300" normalizeH="0" baseline="0" dirty="0" smtClean="0">
                <a:ln>
                  <a:noFill/>
                </a:ln>
                <a:solidFill>
                  <a:srgbClr val="000000"/>
                </a:solidFill>
                <a:latin typeface="Comic Sans MS" pitchFamily="66" charset="0"/>
                <a:ea typeface="Times New Roman" pitchFamily="18" charset="0"/>
                <a:cs typeface="Vani" pitchFamily="34" charset="0"/>
              </a:rPr>
              <a:t>Как </a:t>
            </a:r>
            <a:r>
              <a:rPr kumimoji="0" lang="ru-RU" b="1" i="0" u="none" strike="noStrike" cap="none" spc="300" normalizeH="0" baseline="0" dirty="0" smtClean="0">
                <a:ln>
                  <a:noFill/>
                </a:ln>
                <a:solidFill>
                  <a:srgbClr val="000000"/>
                </a:solidFill>
                <a:latin typeface="Comic Sans MS" pitchFamily="66" charset="0"/>
                <a:ea typeface="Times New Roman" pitchFamily="18" charset="0"/>
                <a:cs typeface="Vani" pitchFamily="34" charset="0"/>
              </a:rPr>
              <a:t>функциональный, так и организационный подходы </a:t>
            </a:r>
            <a:r>
              <a:rPr kumimoji="0" lang="ru-RU" b="1" i="0" u="none" strike="noStrike" cap="none" spc="300" normalizeH="0" baseline="0" dirty="0" smtClean="0">
                <a:ln>
                  <a:noFill/>
                </a:ln>
                <a:solidFill>
                  <a:srgbClr val="000000"/>
                </a:solidFill>
                <a:latin typeface="Comic Sans MS" pitchFamily="66" charset="0"/>
                <a:ea typeface="Times New Roman" pitchFamily="18" charset="0"/>
                <a:cs typeface="Vani" pitchFamily="34" charset="0"/>
              </a:rPr>
              <a:t>полезны </a:t>
            </a:r>
            <a:r>
              <a:rPr kumimoji="0" lang="ru-RU" b="1" i="0" u="none" strike="noStrike" cap="none" spc="300" normalizeH="0" baseline="0" dirty="0" smtClean="0">
                <a:ln>
                  <a:noFill/>
                </a:ln>
                <a:solidFill>
                  <a:srgbClr val="000000"/>
                </a:solidFill>
                <a:latin typeface="Comic Sans MS" pitchFamily="66" charset="0"/>
                <a:ea typeface="Times New Roman" pitchFamily="18" charset="0"/>
                <a:cs typeface="Vani" pitchFamily="34" charset="0"/>
              </a:rPr>
              <a:t>при анализе существующих рыночных отношений. Однако маркетинг </a:t>
            </a:r>
            <a:r>
              <a:rPr kumimoji="0" lang="ru-RU" b="1" i="0" u="none" strike="noStrike" cap="none" spc="300" normalizeH="0" baseline="0" dirty="0" smtClean="0">
                <a:ln>
                  <a:noFill/>
                </a:ln>
                <a:solidFill>
                  <a:srgbClr val="000000"/>
                </a:solidFill>
                <a:latin typeface="Comic Sans MS" pitchFamily="66" charset="0"/>
                <a:ea typeface="Times New Roman" pitchFamily="18" charset="0"/>
                <a:cs typeface="Vani" pitchFamily="34" charset="0"/>
              </a:rPr>
              <a:t>- </a:t>
            </a:r>
            <a:r>
              <a:rPr kumimoji="0" lang="ru-RU" b="1" i="0" u="none" strike="noStrike" cap="none" spc="300" normalizeH="0" baseline="0" dirty="0" smtClean="0">
                <a:ln>
                  <a:noFill/>
                </a:ln>
                <a:solidFill>
                  <a:srgbClr val="000000"/>
                </a:solidFill>
                <a:latin typeface="Comic Sans MS" pitchFamily="66" charset="0"/>
                <a:ea typeface="Times New Roman" pitchFamily="18" charset="0"/>
                <a:cs typeface="Vani" pitchFamily="34" charset="0"/>
              </a:rPr>
              <a:t>это постоянно изменяющийся процесс. Часто </a:t>
            </a:r>
            <a:r>
              <a:rPr kumimoji="0" lang="ru-RU" b="1" i="0" u="none" strike="noStrike" cap="none" spc="300" normalizeH="0" baseline="0" dirty="0" smtClean="0">
                <a:ln>
                  <a:noFill/>
                </a:ln>
                <a:solidFill>
                  <a:srgbClr val="000000"/>
                </a:solidFill>
                <a:latin typeface="Comic Sans MS" pitchFamily="66" charset="0"/>
                <a:ea typeface="Times New Roman" pitchFamily="18" charset="0"/>
                <a:cs typeface="Vani" pitchFamily="34" charset="0"/>
              </a:rPr>
              <a:t>бывает </a:t>
            </a:r>
            <a:r>
              <a:rPr kumimoji="0" lang="ru-RU" b="1" i="0" u="none" strike="noStrike" cap="none" spc="300" normalizeH="0" baseline="0" dirty="0" smtClean="0">
                <a:ln>
                  <a:noFill/>
                </a:ln>
                <a:solidFill>
                  <a:srgbClr val="000000"/>
                </a:solidFill>
                <a:latin typeface="Comic Sans MS" pitchFamily="66" charset="0"/>
                <a:ea typeface="Times New Roman" pitchFamily="18" charset="0"/>
                <a:cs typeface="Vani" pitchFamily="34" charset="0"/>
              </a:rPr>
              <a:t>трудно понять и предсказать эти изменения.</a:t>
            </a:r>
            <a:endParaRPr kumimoji="0" lang="ru-RU" b="1" i="0" u="none" strike="noStrike" cap="none" spc="300" normalizeH="0" baseline="0" dirty="0" smtClean="0">
              <a:ln>
                <a:noFill/>
              </a:ln>
              <a:solidFill>
                <a:schemeClr val="tx1"/>
              </a:solidFill>
              <a:latin typeface="Comic Sans MS" pitchFamily="66" charset="0"/>
              <a:cs typeface="Vani" pitchFamily="34" charset="0"/>
            </a:endParaRPr>
          </a:p>
          <a:p>
            <a:pPr lvl="0" indent="361950" algn="just" eaLnBrk="0" fontAlgn="base" hangingPunct="0">
              <a:spcBef>
                <a:spcPct val="0"/>
              </a:spcBef>
              <a:spcAft>
                <a:spcPct val="0"/>
              </a:spcAft>
            </a:pPr>
            <a:r>
              <a:rPr kumimoji="0" lang="ru-RU" b="1" i="0" u="none" strike="noStrike" cap="none" spc="300" normalizeH="0" baseline="0" dirty="0" smtClean="0">
                <a:ln>
                  <a:noFill/>
                </a:ln>
                <a:solidFill>
                  <a:srgbClr val="000000"/>
                </a:solidFill>
                <a:latin typeface="Comic Sans MS" pitchFamily="66" charset="0"/>
                <a:ea typeface="Times New Roman" pitchFamily="18" charset="0"/>
                <a:cs typeface="Vani" pitchFamily="34" charset="0"/>
              </a:rPr>
              <a:t>Конкретная маркетинговая фирма и объединение фирм (канал маркетинга) могут рассматриваться как система </a:t>
            </a:r>
            <a:r>
              <a:rPr kumimoji="0" lang="ru-RU" b="1" i="0" u="none" strike="noStrike" cap="none" spc="300" normalizeH="0" baseline="0" dirty="0" smtClean="0">
                <a:ln>
                  <a:noFill/>
                </a:ln>
                <a:solidFill>
                  <a:srgbClr val="000000"/>
                </a:solidFill>
                <a:latin typeface="Comic Sans MS" pitchFamily="66" charset="0"/>
                <a:ea typeface="Times New Roman" pitchFamily="18" charset="0"/>
                <a:cs typeface="Vani" pitchFamily="34" charset="0"/>
              </a:rPr>
              <a:t>поведения</a:t>
            </a:r>
            <a:r>
              <a:rPr kumimoji="0" lang="ru-RU" b="1" i="0" u="none" strike="noStrike" cap="none" spc="300" normalizeH="0" baseline="0" dirty="0" smtClean="0">
                <a:ln>
                  <a:noFill/>
                </a:ln>
                <a:solidFill>
                  <a:srgbClr val="000000"/>
                </a:solidFill>
                <a:latin typeface="Comic Sans MS" pitchFamily="66" charset="0"/>
                <a:ea typeface="Times New Roman" pitchFamily="18" charset="0"/>
                <a:cs typeface="Vani" pitchFamily="34" charset="0"/>
              </a:rPr>
              <a:t>, в которой люди принимают решения по определенным проблемам. Классификация этих проблем и поведения людей при их решении помогает понять предстоящие изменения.</a:t>
            </a:r>
          </a:p>
          <a:p>
            <a:pPr lvl="0" indent="361950" algn="just" eaLnBrk="0" fontAlgn="base" hangingPunct="0">
              <a:spcBef>
                <a:spcPct val="0"/>
              </a:spcBef>
              <a:spcAft>
                <a:spcPct val="0"/>
              </a:spcAft>
            </a:pPr>
            <a:r>
              <a:rPr lang="ru-RU" b="1" spc="300" dirty="0" smtClean="0">
                <a:latin typeface="Comic Sans MS" pitchFamily="66" charset="0"/>
                <a:cs typeface="Vani" pitchFamily="34" charset="0"/>
              </a:rPr>
              <a:t> В системе маркетинга различают четыре основных вида </a:t>
            </a:r>
            <a:r>
              <a:rPr lang="ru-RU" b="1" spc="300" dirty="0" smtClean="0">
                <a:latin typeface="Comic Sans MS" pitchFamily="66" charset="0"/>
                <a:cs typeface="Vani" pitchFamily="34" charset="0"/>
              </a:rPr>
              <a:t>проблем </a:t>
            </a:r>
            <a:r>
              <a:rPr lang="ru-RU" b="1" spc="300" dirty="0" smtClean="0">
                <a:latin typeface="Comic Sans MS" pitchFamily="66" charset="0"/>
                <a:cs typeface="Vani" pitchFamily="34" charset="0"/>
              </a:rPr>
              <a:t>и связанных с ними систем поведения. Прежде всего это система «</a:t>
            </a:r>
            <a:r>
              <a:rPr lang="ru-RU" b="1" spc="300" dirty="0" smtClean="0">
                <a:latin typeface="Comic Sans MS" pitchFamily="66" charset="0"/>
                <a:cs typeface="Vani" pitchFamily="34" charset="0"/>
              </a:rPr>
              <a:t>вход-выход</a:t>
            </a:r>
            <a:r>
              <a:rPr lang="ru-RU" b="1" spc="300" dirty="0" smtClean="0">
                <a:latin typeface="Comic Sans MS" pitchFamily="66" charset="0"/>
                <a:cs typeface="Vani" pitchFamily="34" charset="0"/>
              </a:rPr>
              <a:t>». Каждая маркетинговая организация имеет цель получить тот или иной «выход». Это относится и к мясоперерабатывающему предприятию, и к </a:t>
            </a:r>
            <a:r>
              <a:rPr lang="ru-RU" b="1" spc="300" dirty="0" smtClean="0">
                <a:latin typeface="Comic Sans MS" pitchFamily="66" charset="0"/>
                <a:cs typeface="Vani" pitchFamily="34" charset="0"/>
              </a:rPr>
              <a:t>посреднику-комиссионеру</a:t>
            </a:r>
            <a:r>
              <a:rPr lang="ru-RU" b="1" spc="300" dirty="0" smtClean="0">
                <a:latin typeface="Comic Sans MS" pitchFamily="66" charset="0"/>
                <a:cs typeface="Vani" pitchFamily="34" charset="0"/>
              </a:rPr>
              <a:t>, и к каналу маркетинга, включающему несколько фирм; выполняющих последовательные функции маркетинга. </a:t>
            </a:r>
            <a:r>
              <a:rPr lang="ru-RU" b="1" spc="300" dirty="0" smtClean="0">
                <a:latin typeface="Comic Sans MS" pitchFamily="66" charset="0"/>
                <a:cs typeface="Vani" pitchFamily="34" charset="0"/>
              </a:rPr>
              <a:t>Маркетинговая </a:t>
            </a:r>
            <a:r>
              <a:rPr lang="ru-RU" b="1" spc="300" dirty="0" smtClean="0">
                <a:latin typeface="Comic Sans MS" pitchFamily="66" charset="0"/>
                <a:cs typeface="Vani" pitchFamily="34" charset="0"/>
              </a:rPr>
              <a:t>организация, используя ограниченные ресурсы («вход»), надеется найти оптимальное сочетание ресурсов с целью получить максимальный «выход». Это служит стимулом для разработки и внедрения новых технологий, новых видов продукции и более эффективных форм организации работы</a:t>
            </a:r>
            <a:endParaRPr kumimoji="0" lang="ru-RU" b="1" i="0" u="none" strike="noStrike" cap="none" spc="300" normalizeH="0" baseline="0" dirty="0" smtClean="0">
              <a:ln>
                <a:noFill/>
              </a:ln>
              <a:solidFill>
                <a:srgbClr val="000000"/>
              </a:solidFill>
              <a:latin typeface="Comic Sans MS" pitchFamily="66" charset="0"/>
              <a:ea typeface="Times New Roman" pitchFamily="18" charset="0"/>
              <a:cs typeface="Vani" pitchFamily="34" charset="0"/>
            </a:endParaRPr>
          </a:p>
          <a:p>
            <a:pPr marL="0" marR="0" lvl="0" indent="361950" algn="just" defTabSz="914400" rtl="0" eaLnBrk="0" fontAlgn="base" latinLnBrk="0" hangingPunct="0">
              <a:lnSpc>
                <a:spcPct val="100000"/>
              </a:lnSpc>
              <a:spcBef>
                <a:spcPct val="0"/>
              </a:spcBef>
              <a:spcAft>
                <a:spcPct val="0"/>
              </a:spcAft>
              <a:buClrTx/>
              <a:buSzTx/>
              <a:buFontTx/>
              <a:buNone/>
              <a:tabLst/>
            </a:pPr>
            <a:endParaRPr kumimoji="0" lang="ru-RU" sz="2000" b="1" i="0" u="none" strike="noStrike" cap="none" normalizeH="0" baseline="0" dirty="0" smtClean="0">
              <a:ln>
                <a:noFill/>
              </a:ln>
              <a:solidFill>
                <a:srgbClr val="000000"/>
              </a:solidFill>
              <a:effectLst/>
              <a:latin typeface="Comic Sans MS" pitchFamily="66" charset="0"/>
              <a:ea typeface="Times New Roman" pitchFamily="18" charset="0"/>
              <a:cs typeface="Arial" pitchFamily="34" charset="0"/>
            </a:endParaRPr>
          </a:p>
          <a:p>
            <a:pPr marL="0" marR="0" lvl="0" indent="361950" algn="just" defTabSz="914400" rtl="0" eaLnBrk="0" fontAlgn="base" latinLnBrk="0" hangingPunct="0">
              <a:lnSpc>
                <a:spcPct val="100000"/>
              </a:lnSpc>
              <a:spcBef>
                <a:spcPct val="0"/>
              </a:spcBef>
              <a:spcAft>
                <a:spcPct val="0"/>
              </a:spcAft>
              <a:buClrTx/>
              <a:buSzTx/>
              <a:buFontTx/>
              <a:buNone/>
              <a:tabLst/>
            </a:pPr>
            <a:endParaRPr kumimoji="0" lang="ru-RU" sz="2000" b="1" i="0" u="none" strike="noStrike" cap="none" normalizeH="0" baseline="0" dirty="0" smtClean="0">
              <a:ln>
                <a:noFill/>
              </a:ln>
              <a:solidFill>
                <a:srgbClr val="000000"/>
              </a:solidFill>
              <a:effectLst/>
              <a:latin typeface="Comic Sans MS" pitchFamily="66" charset="0"/>
              <a:ea typeface="Times New Roman" pitchFamily="18" charset="0"/>
              <a:cs typeface="Arial" pitchFamily="34" charset="0"/>
            </a:endParaRPr>
          </a:p>
          <a:p>
            <a:pPr marL="0" marR="0" lvl="0" indent="361950" algn="just" defTabSz="914400" rtl="0" eaLnBrk="0" fontAlgn="base" latinLnBrk="0" hangingPunct="0">
              <a:lnSpc>
                <a:spcPct val="100000"/>
              </a:lnSpc>
              <a:spcBef>
                <a:spcPct val="0"/>
              </a:spcBef>
              <a:spcAft>
                <a:spcPct val="0"/>
              </a:spcAft>
              <a:buClrTx/>
              <a:buSzTx/>
              <a:buFontTx/>
              <a:buNone/>
              <a:tabLst/>
            </a:pPr>
            <a:endParaRPr kumimoji="0" lang="ru-RU" sz="2000" b="1" i="0" u="none" strike="noStrike" cap="none" normalizeH="0" baseline="0" dirty="0" smtClean="0">
              <a:ln>
                <a:noFill/>
              </a:ln>
              <a:solidFill>
                <a:schemeClr val="tx1"/>
              </a:solidFill>
              <a:effectLst/>
              <a:latin typeface="Comic Sans MS" pitchFamily="66"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348880"/>
            <a:ext cx="4536504" cy="1143000"/>
          </a:xfrm>
        </p:spPr>
        <p:txBody>
          <a:bodyPr>
            <a:noAutofit/>
          </a:bodyPr>
          <a:lstStyle/>
          <a:p>
            <a:pPr algn="just"/>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b="1" dirty="0" smtClean="0">
                <a:latin typeface="Comic Sans MS" pitchFamily="66" charset="0"/>
              </a:rPr>
              <a:t>Другая важная проблема маркетинга связана с системой </a:t>
            </a:r>
            <a:r>
              <a:rPr lang="ru-RU" sz="1600" b="1" dirty="0" smtClean="0">
                <a:latin typeface="Comic Sans MS" pitchFamily="66" charset="0"/>
              </a:rPr>
              <a:t>власти</a:t>
            </a:r>
            <a:r>
              <a:rPr lang="ru-RU" sz="1600" b="1" dirty="0" smtClean="0">
                <a:latin typeface="Comic Sans MS" pitchFamily="66" charset="0"/>
              </a:rPr>
              <a:t>. Каждая маркетинговая организация имеет свой статус и свои интересы в той сфере деятельности, которой она занимается. Организации могут славиться высоким качеством продукции, иметь репутацию лидеров в отрасли, пользоваться уважением у местного населения, отличаться консерватизмом или показывать высокие темпы роста производства. Они, как правило, стараются сохранять свою «нишу власти». Именно с этим связано </a:t>
            </a:r>
            <a:r>
              <a:rPr lang="ru-RU" sz="1600" b="1" dirty="0" smtClean="0">
                <a:latin typeface="Comic Sans MS" pitchFamily="66" charset="0"/>
              </a:rPr>
              <a:t>стремление </a:t>
            </a:r>
            <a:r>
              <a:rPr lang="ru-RU" sz="1600" b="1" dirty="0" smtClean="0">
                <a:latin typeface="Comic Sans MS" pitchFamily="66" charset="0"/>
              </a:rPr>
              <a:t>организаций к росту и расширению, к инновациям, </a:t>
            </a:r>
            <a:r>
              <a:rPr lang="ru-RU" sz="1600" b="1" dirty="0" smtClean="0">
                <a:latin typeface="Comic Sans MS" pitchFamily="66" charset="0"/>
              </a:rPr>
              <a:t>сохранению </a:t>
            </a:r>
            <a:r>
              <a:rPr lang="ru-RU" sz="1600" b="1" dirty="0" smtClean="0">
                <a:latin typeface="Comic Sans MS" pitchFamily="66" charset="0"/>
              </a:rPr>
              <a:t>традиций и </a:t>
            </a:r>
            <a:r>
              <a:rPr lang="ru-RU" sz="1600" b="1" dirty="0" smtClean="0">
                <a:latin typeface="Comic Sans MS" pitchFamily="66" charset="0"/>
              </a:rPr>
              <a:t>т.д</a:t>
            </a:r>
            <a:r>
              <a:rPr lang="ru-RU" sz="1600" b="1" dirty="0" smtClean="0">
                <a:latin typeface="Comic Sans MS" pitchFamily="66" charset="0"/>
              </a:rPr>
              <a:t>. Ключом к пониманию этой системы </a:t>
            </a:r>
            <a:r>
              <a:rPr lang="ru-RU" sz="1600" b="1" dirty="0" smtClean="0">
                <a:latin typeface="Comic Sans MS" pitchFamily="66" charset="0"/>
              </a:rPr>
              <a:t>поведения </a:t>
            </a:r>
            <a:r>
              <a:rPr lang="ru-RU" sz="1600" b="1" dirty="0" smtClean="0">
                <a:latin typeface="Comic Sans MS" pitchFamily="66" charset="0"/>
              </a:rPr>
              <a:t>являются экономическая теория поведения в условиях монополии и конкуренции, а также политическая теория власти и поведения.</a:t>
            </a:r>
            <a:r>
              <a:rPr lang="ru-RU" sz="1600" dirty="0" smtClean="0"/>
              <a:t/>
            </a:r>
            <a:br>
              <a:rPr lang="ru-RU" sz="1600" dirty="0" smtClean="0"/>
            </a:br>
            <a:endParaRPr lang="ru-RU" sz="1600" dirty="0"/>
          </a:p>
        </p:txBody>
      </p:sp>
      <p:pic>
        <p:nvPicPr>
          <p:cNvPr id="4098" name="Picture 2" descr="http://img12.nnm.ru/3/a/6/d/0/738b2f512a568e04307833f3696.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788024" y="476672"/>
            <a:ext cx="4152900" cy="571500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2500306"/>
            <a:ext cx="8229600" cy="1143000"/>
          </a:xfrm>
        </p:spPr>
        <p:txBody>
          <a:bodyPr>
            <a:noAutofit/>
          </a:bodyPr>
          <a:lstStyle/>
          <a:p>
            <a:pPr algn="just"/>
            <a:r>
              <a:rPr lang="ru-RU" sz="1800" b="1" dirty="0" smtClean="0">
                <a:solidFill>
                  <a:srgbClr val="003300"/>
                </a:solidFill>
                <a:latin typeface="Comic Sans MS" pitchFamily="66" charset="0"/>
              </a:rPr>
              <a:t>    Очень </a:t>
            </a:r>
            <a:r>
              <a:rPr lang="ru-RU" sz="1800" b="1" dirty="0" smtClean="0">
                <a:solidFill>
                  <a:srgbClr val="003300"/>
                </a:solidFill>
                <a:latin typeface="Comic Sans MS" pitchFamily="66" charset="0"/>
              </a:rPr>
              <a:t>важна проблема получения менеджером необходимой информации и передачи его решений на исполнение другим работникам. С этой точки зрения каждую организацию можно рассматривать как коммуникационную систему. Эффективные каналы информации и передачи распоряжений особенно важны для крупных организаций. Организация коммуникационной системы строится с учетом таких наук, как философия, психология, деловой менеджмент.</a:t>
            </a:r>
            <a:br>
              <a:rPr lang="ru-RU" sz="1800" b="1" dirty="0" smtClean="0">
                <a:solidFill>
                  <a:srgbClr val="003300"/>
                </a:solidFill>
                <a:latin typeface="Comic Sans MS" pitchFamily="66" charset="0"/>
              </a:rPr>
            </a:br>
            <a:r>
              <a:rPr lang="ru-RU" sz="1800" b="1" dirty="0" smtClean="0">
                <a:solidFill>
                  <a:srgbClr val="003300"/>
                </a:solidFill>
                <a:latin typeface="Comic Sans MS" pitchFamily="66" charset="0"/>
              </a:rPr>
              <a:t>     Наконец</a:t>
            </a:r>
            <a:r>
              <a:rPr lang="ru-RU" sz="1800" b="1" dirty="0" smtClean="0">
                <a:solidFill>
                  <a:srgbClr val="003300"/>
                </a:solidFill>
                <a:latin typeface="Comic Sans MS" pitchFamily="66" charset="0"/>
              </a:rPr>
              <a:t>, поскольку изменения служат неотъемлемой </a:t>
            </a:r>
            <a:r>
              <a:rPr lang="ru-RU" sz="1800" b="1" dirty="0" smtClean="0">
                <a:solidFill>
                  <a:srgbClr val="003300"/>
                </a:solidFill>
                <a:latin typeface="Comic Sans MS" pitchFamily="66" charset="0"/>
              </a:rPr>
              <a:t>характеристикой </a:t>
            </a:r>
            <a:r>
              <a:rPr lang="ru-RU" sz="1800" b="1" dirty="0" smtClean="0">
                <a:solidFill>
                  <a:srgbClr val="003300"/>
                </a:solidFill>
                <a:latin typeface="Comic Sans MS" pitchFamily="66" charset="0"/>
              </a:rPr>
              <a:t>маркетинга, одной из важных проблем становится </a:t>
            </a:r>
            <a:r>
              <a:rPr lang="ru-RU" sz="1800" b="1" dirty="0" smtClean="0">
                <a:solidFill>
                  <a:srgbClr val="003300"/>
                </a:solidFill>
                <a:latin typeface="Comic Sans MS" pitchFamily="66" charset="0"/>
              </a:rPr>
              <a:t>способность </a:t>
            </a:r>
            <a:r>
              <a:rPr lang="ru-RU" sz="1800" b="1" dirty="0" smtClean="0">
                <a:solidFill>
                  <a:srgbClr val="003300"/>
                </a:solidFill>
                <a:latin typeface="Comic Sans MS" pitchFamily="66" charset="0"/>
              </a:rPr>
              <a:t>организации адаптироваться к ним. Поведенческая сис­тема адаптации к внутренним и внешним изменениям является основным компонентом маркетинговой организации. Как </a:t>
            </a:r>
            <a:r>
              <a:rPr lang="ru-RU" sz="1800" b="1" dirty="0" smtClean="0">
                <a:solidFill>
                  <a:srgbClr val="003300"/>
                </a:solidFill>
                <a:latin typeface="Comic Sans MS" pitchFamily="66" charset="0"/>
              </a:rPr>
              <a:t>правило</a:t>
            </a:r>
            <a:r>
              <a:rPr lang="ru-RU" sz="1800" b="1" dirty="0" smtClean="0">
                <a:solidFill>
                  <a:srgbClr val="003300"/>
                </a:solidFill>
                <a:latin typeface="Comic Sans MS" pitchFamily="66" charset="0"/>
              </a:rPr>
              <a:t>, любая организация стремится выжить и готова платить за это определенную цену. Проблема адаптации связана со </a:t>
            </a:r>
            <a:r>
              <a:rPr lang="ru-RU" sz="1800" b="1" dirty="0" smtClean="0">
                <a:solidFill>
                  <a:srgbClr val="003300"/>
                </a:solidFill>
                <a:latin typeface="Comic Sans MS" pitchFamily="66" charset="0"/>
              </a:rPr>
              <a:t>своевременной </a:t>
            </a:r>
            <a:r>
              <a:rPr lang="ru-RU" sz="1800" b="1" dirty="0" smtClean="0">
                <a:solidFill>
                  <a:srgbClr val="003300"/>
                </a:solidFill>
                <a:latin typeface="Comic Sans MS" pitchFamily="66" charset="0"/>
              </a:rPr>
              <a:t>идентификацией изменений и выработкой соответствующей </a:t>
            </a:r>
            <a:r>
              <a:rPr lang="ru-RU" sz="1800" b="1" dirty="0" smtClean="0">
                <a:solidFill>
                  <a:srgbClr val="003300"/>
                </a:solidFill>
                <a:latin typeface="Comic Sans MS" pitchFamily="66" charset="0"/>
              </a:rPr>
              <a:t>стратегии поведения</a:t>
            </a:r>
            <a:r>
              <a:rPr lang="ru-RU" sz="1800" b="1" dirty="0" smtClean="0">
                <a:solidFill>
                  <a:srgbClr val="003300"/>
                </a:solidFill>
                <a:latin typeface="Comic Sans MS" pitchFamily="66" charset="0"/>
              </a:rPr>
              <a:t>.</a:t>
            </a:r>
            <a:r>
              <a:rPr lang="ru-RU" sz="1800" dirty="0" smtClean="0">
                <a:solidFill>
                  <a:srgbClr val="003300"/>
                </a:solidFill>
              </a:rPr>
              <a:t/>
            </a:r>
            <a:br>
              <a:rPr lang="ru-RU" sz="1800" dirty="0" smtClean="0">
                <a:solidFill>
                  <a:srgbClr val="003300"/>
                </a:solidFill>
              </a:rPr>
            </a:br>
            <a:endParaRPr lang="ru-RU" sz="1800" dirty="0">
              <a:solidFill>
                <a:srgbClr val="0033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785926"/>
            <a:ext cx="8229600" cy="1143000"/>
          </a:xfrm>
        </p:spPr>
        <p:txBody>
          <a:bodyPr>
            <a:noAutofit/>
          </a:bodyPr>
          <a:lstStyle/>
          <a:p>
            <a:pPr algn="just"/>
            <a:r>
              <a:rPr lang="ru-RU" sz="2000" b="1" dirty="0" smtClean="0">
                <a:solidFill>
                  <a:srgbClr val="003300"/>
                </a:solidFill>
                <a:latin typeface="Comic Sans MS" pitchFamily="66" charset="0"/>
              </a:rPr>
              <a:t/>
            </a:r>
            <a:br>
              <a:rPr lang="ru-RU" sz="2000" b="1" dirty="0" smtClean="0">
                <a:solidFill>
                  <a:srgbClr val="003300"/>
                </a:solidFill>
                <a:latin typeface="Comic Sans MS" pitchFamily="66" charset="0"/>
              </a:rPr>
            </a:br>
            <a:r>
              <a:rPr lang="ru-RU" sz="2000" b="1" dirty="0" smtClean="0">
                <a:solidFill>
                  <a:srgbClr val="003300"/>
                </a:solidFill>
                <a:latin typeface="Comic Sans MS" pitchFamily="66" charset="0"/>
              </a:rPr>
              <a:t/>
            </a:r>
            <a:br>
              <a:rPr lang="ru-RU" sz="2000" b="1" dirty="0" smtClean="0">
                <a:solidFill>
                  <a:srgbClr val="003300"/>
                </a:solidFill>
                <a:latin typeface="Comic Sans MS" pitchFamily="66" charset="0"/>
              </a:rPr>
            </a:br>
            <a:r>
              <a:rPr lang="ru-RU" sz="2000" b="1" dirty="0" smtClean="0">
                <a:solidFill>
                  <a:srgbClr val="003300"/>
                </a:solidFill>
                <a:latin typeface="Comic Sans MS" pitchFamily="66" charset="0"/>
              </a:rPr>
              <a:t/>
            </a:r>
            <a:br>
              <a:rPr lang="ru-RU" sz="2000" b="1" dirty="0" smtClean="0">
                <a:solidFill>
                  <a:srgbClr val="003300"/>
                </a:solidFill>
                <a:latin typeface="Comic Sans MS" pitchFamily="66" charset="0"/>
              </a:rPr>
            </a:br>
            <a:r>
              <a:rPr lang="ru-RU" sz="2000" b="1" dirty="0" smtClean="0">
                <a:solidFill>
                  <a:srgbClr val="003300"/>
                </a:solidFill>
                <a:latin typeface="Comic Sans MS" pitchFamily="66" charset="0"/>
              </a:rPr>
              <a:t/>
            </a:r>
            <a:br>
              <a:rPr lang="ru-RU" sz="2000" b="1" dirty="0" smtClean="0">
                <a:solidFill>
                  <a:srgbClr val="003300"/>
                </a:solidFill>
                <a:latin typeface="Comic Sans MS" pitchFamily="66" charset="0"/>
              </a:rPr>
            </a:br>
            <a:r>
              <a:rPr lang="ru-RU" sz="2000" b="1" dirty="0" smtClean="0">
                <a:solidFill>
                  <a:srgbClr val="003300"/>
                </a:solidFill>
                <a:latin typeface="Comic Sans MS" pitchFamily="66" charset="0"/>
              </a:rPr>
              <a:t/>
            </a:r>
            <a:br>
              <a:rPr lang="ru-RU" sz="2000" b="1" dirty="0" smtClean="0">
                <a:solidFill>
                  <a:srgbClr val="003300"/>
                </a:solidFill>
                <a:latin typeface="Comic Sans MS" pitchFamily="66" charset="0"/>
              </a:rPr>
            </a:br>
            <a:r>
              <a:rPr lang="ru-RU" sz="2000" b="1" dirty="0" smtClean="0">
                <a:solidFill>
                  <a:srgbClr val="003300"/>
                </a:solidFill>
                <a:latin typeface="Comic Sans MS" pitchFamily="66" charset="0"/>
              </a:rPr>
              <a:t/>
            </a:r>
            <a:br>
              <a:rPr lang="ru-RU" sz="2000" b="1" dirty="0" smtClean="0">
                <a:solidFill>
                  <a:srgbClr val="003300"/>
                </a:solidFill>
                <a:latin typeface="Comic Sans MS" pitchFamily="66" charset="0"/>
              </a:rPr>
            </a:br>
            <a:r>
              <a:rPr lang="ru-RU" sz="2000" b="1" dirty="0" smtClean="0">
                <a:solidFill>
                  <a:srgbClr val="003300"/>
                </a:solidFill>
                <a:latin typeface="Comic Sans MS" pitchFamily="66" charset="0"/>
              </a:rPr>
              <a:t>Системы </a:t>
            </a:r>
            <a:r>
              <a:rPr lang="ru-RU" sz="2000" b="1" dirty="0" smtClean="0">
                <a:solidFill>
                  <a:srgbClr val="003300"/>
                </a:solidFill>
                <a:latin typeface="Comic Sans MS" pitchFamily="66" charset="0"/>
              </a:rPr>
              <a:t>«</a:t>
            </a:r>
            <a:r>
              <a:rPr lang="ru-RU" sz="2000" b="1" dirty="0" smtClean="0">
                <a:solidFill>
                  <a:srgbClr val="003300"/>
                </a:solidFill>
                <a:latin typeface="Comic Sans MS" pitchFamily="66" charset="0"/>
              </a:rPr>
              <a:t>входа-выхода</a:t>
            </a:r>
            <a:r>
              <a:rPr lang="ru-RU" sz="2000" b="1" dirty="0" smtClean="0">
                <a:solidFill>
                  <a:srgbClr val="003300"/>
                </a:solidFill>
                <a:latin typeface="Comic Sans MS" pitchFamily="66" charset="0"/>
              </a:rPr>
              <a:t>», власти, коммуникации и </a:t>
            </a:r>
            <a:r>
              <a:rPr lang="ru-RU" sz="2000" b="1" dirty="0" smtClean="0">
                <a:solidFill>
                  <a:srgbClr val="003300"/>
                </a:solidFill>
                <a:latin typeface="Comic Sans MS" pitchFamily="66" charset="0"/>
              </a:rPr>
              <a:t>адаптивного </a:t>
            </a:r>
            <a:r>
              <a:rPr lang="ru-RU" sz="2000" b="1" dirty="0" smtClean="0">
                <a:solidFill>
                  <a:srgbClr val="003300"/>
                </a:solidFill>
                <a:latin typeface="Comic Sans MS" pitchFamily="66" charset="0"/>
              </a:rPr>
              <a:t>поведения являются компонентами системы маркетинга в каждый момент времени. Понимание комплексного характера этой системы помогает объяснить действия, кажущиеся порой нерациональными или необоснованными. Например, </a:t>
            </a:r>
            <a:r>
              <a:rPr lang="ru-RU" sz="2000" b="1" dirty="0" smtClean="0">
                <a:solidFill>
                  <a:srgbClr val="003300"/>
                </a:solidFill>
                <a:latin typeface="Comic Sans MS" pitchFamily="66" charset="0"/>
              </a:rPr>
              <a:t>маркетинговая </a:t>
            </a:r>
            <a:r>
              <a:rPr lang="ru-RU" sz="2000" b="1" dirty="0" smtClean="0">
                <a:solidFill>
                  <a:srgbClr val="003300"/>
                </a:solidFill>
                <a:latin typeface="Comic Sans MS" pitchFamily="66" charset="0"/>
              </a:rPr>
              <a:t>фирма может принять решение приобрести другую фирму и объединить организационные структуры с целью улучшить внутреннюю коммуникационную систему или расширить свою власть на рынке. В другом случае организация может решить приобрести другую фирму, поскольку она предвидит </a:t>
            </a:r>
            <a:r>
              <a:rPr lang="ru-RU" sz="2000" b="1" dirty="0" smtClean="0">
                <a:solidFill>
                  <a:srgbClr val="003300"/>
                </a:solidFill>
                <a:latin typeface="Comic Sans MS" pitchFamily="66" charset="0"/>
              </a:rPr>
              <a:t>предстоящие </a:t>
            </a:r>
            <a:r>
              <a:rPr lang="ru-RU" sz="2000" b="1" dirty="0" smtClean="0">
                <a:solidFill>
                  <a:srgbClr val="003300"/>
                </a:solidFill>
                <a:latin typeface="Comic Sans MS" pitchFamily="66" charset="0"/>
              </a:rPr>
              <a:t>изменения в системе маркетинга и приобретение «ноу-хау» и менеджмента этой фирмы представляется наиболее </a:t>
            </a:r>
            <a:r>
              <a:rPr lang="ru-RU" sz="2000" b="1" dirty="0" smtClean="0">
                <a:solidFill>
                  <a:srgbClr val="003300"/>
                </a:solidFill>
                <a:latin typeface="Comic Sans MS" pitchFamily="66" charset="0"/>
              </a:rPr>
              <a:t>приемлемым </a:t>
            </a:r>
            <a:r>
              <a:rPr lang="ru-RU" sz="2000" b="1" dirty="0" smtClean="0">
                <a:solidFill>
                  <a:srgbClr val="003300"/>
                </a:solidFill>
                <a:latin typeface="Comic Sans MS" pitchFamily="66" charset="0"/>
              </a:rPr>
              <a:t>способом адаптации к новым условиям.</a:t>
            </a:r>
            <a:br>
              <a:rPr lang="ru-RU" sz="2000" b="1" dirty="0" smtClean="0">
                <a:solidFill>
                  <a:srgbClr val="003300"/>
                </a:solidFill>
                <a:latin typeface="Comic Sans MS" pitchFamily="66" charset="0"/>
              </a:rPr>
            </a:br>
            <a:endParaRPr lang="ru-RU" sz="2000" b="1" dirty="0">
              <a:solidFill>
                <a:srgbClr val="003300"/>
              </a:solidFill>
              <a:latin typeface="Comic Sans MS" pitchFamily="66"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071678"/>
            <a:ext cx="8229600" cy="1143000"/>
          </a:xfrm>
        </p:spPr>
        <p:txBody>
          <a:bodyPr>
            <a:normAutofit fontScale="90000"/>
          </a:bodyPr>
          <a:lstStyle/>
          <a:p>
            <a:pPr algn="just"/>
            <a:r>
              <a:rPr lang="ru-RU" sz="2700" b="1" u="sng" dirty="0" smtClean="0">
                <a:solidFill>
                  <a:schemeClr val="accent4">
                    <a:lumMod val="50000"/>
                  </a:schemeClr>
                </a:solidFill>
              </a:rPr>
              <a:t/>
            </a:r>
            <a:br>
              <a:rPr lang="ru-RU" sz="2700" b="1" u="sng" dirty="0" smtClean="0">
                <a:solidFill>
                  <a:schemeClr val="accent4">
                    <a:lumMod val="50000"/>
                  </a:schemeClr>
                </a:solidFill>
              </a:rPr>
            </a:br>
            <a:r>
              <a:rPr lang="ru-RU" sz="2700" b="1" u="sng" dirty="0" smtClean="0">
                <a:solidFill>
                  <a:schemeClr val="accent4">
                    <a:lumMod val="50000"/>
                  </a:schemeClr>
                </a:solidFill>
              </a:rPr>
              <a:t/>
            </a:r>
            <a:br>
              <a:rPr lang="ru-RU" sz="2700" b="1" u="sng" dirty="0" smtClean="0">
                <a:solidFill>
                  <a:schemeClr val="accent4">
                    <a:lumMod val="50000"/>
                  </a:schemeClr>
                </a:solidFill>
              </a:rPr>
            </a:br>
            <a:r>
              <a:rPr lang="ru-RU" sz="2700" b="1" u="sng" dirty="0" smtClean="0">
                <a:solidFill>
                  <a:schemeClr val="accent4">
                    <a:lumMod val="50000"/>
                  </a:schemeClr>
                </a:solidFill>
              </a:rPr>
              <a:t/>
            </a:r>
            <a:br>
              <a:rPr lang="ru-RU" sz="2700" b="1" u="sng" dirty="0" smtClean="0">
                <a:solidFill>
                  <a:schemeClr val="accent4">
                    <a:lumMod val="50000"/>
                  </a:schemeClr>
                </a:solidFill>
              </a:rPr>
            </a:br>
            <a:r>
              <a:rPr lang="ru-RU" sz="2700" b="1" u="sng" dirty="0" smtClean="0">
                <a:solidFill>
                  <a:srgbClr val="003300"/>
                </a:solidFill>
              </a:rPr>
              <a:t>Контрольные вопросы для самопроверки</a:t>
            </a:r>
            <a:r>
              <a:rPr lang="ru-RU" sz="2700" u="sng" dirty="0" smtClean="0">
                <a:solidFill>
                  <a:srgbClr val="003300"/>
                </a:solidFill>
              </a:rPr>
              <a:t>.</a:t>
            </a:r>
            <a:r>
              <a:rPr lang="ru-RU" sz="2700" dirty="0" smtClean="0"/>
              <a:t/>
            </a:r>
            <a:br>
              <a:rPr lang="ru-RU" sz="2700" dirty="0" smtClean="0"/>
            </a:br>
            <a:r>
              <a:rPr lang="ru-RU" sz="2700" dirty="0" smtClean="0"/>
              <a:t/>
            </a:r>
            <a:br>
              <a:rPr lang="ru-RU" sz="2700" dirty="0" smtClean="0"/>
            </a:br>
            <a:r>
              <a:rPr lang="ru-RU" sz="2700" b="1" dirty="0" smtClean="0">
                <a:solidFill>
                  <a:srgbClr val="003300"/>
                </a:solidFill>
                <a:latin typeface="Comic Sans MS" pitchFamily="66" charset="0"/>
              </a:rPr>
              <a:t>1.Что </a:t>
            </a:r>
            <a:r>
              <a:rPr lang="ru-RU" sz="2700" b="1" dirty="0" smtClean="0">
                <a:solidFill>
                  <a:srgbClr val="003300"/>
                </a:solidFill>
                <a:latin typeface="Comic Sans MS" pitchFamily="66" charset="0"/>
              </a:rPr>
              <a:t>представляет собой система маркетинга в АПК?</a:t>
            </a:r>
            <a:br>
              <a:rPr lang="ru-RU" sz="2700" b="1" dirty="0" smtClean="0">
                <a:solidFill>
                  <a:srgbClr val="003300"/>
                </a:solidFill>
                <a:latin typeface="Comic Sans MS" pitchFamily="66" charset="0"/>
              </a:rPr>
            </a:br>
            <a:r>
              <a:rPr lang="ru-RU" sz="2700" b="1" dirty="0" smtClean="0">
                <a:solidFill>
                  <a:srgbClr val="003300"/>
                </a:solidFill>
                <a:latin typeface="Comic Sans MS" pitchFamily="66" charset="0"/>
              </a:rPr>
              <a:t/>
            </a:r>
            <a:br>
              <a:rPr lang="ru-RU" sz="2700" b="1" dirty="0" smtClean="0">
                <a:solidFill>
                  <a:srgbClr val="003300"/>
                </a:solidFill>
                <a:latin typeface="Comic Sans MS" pitchFamily="66" charset="0"/>
              </a:rPr>
            </a:br>
            <a:r>
              <a:rPr lang="ru-RU" sz="2700" b="1" dirty="0" smtClean="0">
                <a:solidFill>
                  <a:srgbClr val="003300"/>
                </a:solidFill>
                <a:latin typeface="Comic Sans MS" pitchFamily="66" charset="0"/>
              </a:rPr>
              <a:t>2.Каковы </a:t>
            </a:r>
            <a:r>
              <a:rPr lang="ru-RU" sz="2700" b="1" dirty="0" smtClean="0">
                <a:solidFill>
                  <a:srgbClr val="003300"/>
                </a:solidFill>
                <a:latin typeface="Comic Sans MS" pitchFamily="66" charset="0"/>
              </a:rPr>
              <a:t>подходы к изучению маркетинга продовольственных товаров?</a:t>
            </a:r>
            <a:br>
              <a:rPr lang="ru-RU" sz="2700" b="1" dirty="0" smtClean="0">
                <a:solidFill>
                  <a:srgbClr val="003300"/>
                </a:solidFill>
                <a:latin typeface="Comic Sans MS" pitchFamily="66" charset="0"/>
              </a:rPr>
            </a:br>
            <a:r>
              <a:rPr lang="ru-RU" sz="2700" b="1" dirty="0" smtClean="0">
                <a:solidFill>
                  <a:srgbClr val="003300"/>
                </a:solidFill>
                <a:latin typeface="Comic Sans MS" pitchFamily="66" charset="0"/>
              </a:rPr>
              <a:t/>
            </a:r>
            <a:br>
              <a:rPr lang="ru-RU" sz="2700" b="1" dirty="0" smtClean="0">
                <a:solidFill>
                  <a:srgbClr val="003300"/>
                </a:solidFill>
                <a:latin typeface="Comic Sans MS" pitchFamily="66" charset="0"/>
              </a:rPr>
            </a:br>
            <a:r>
              <a:rPr lang="ru-RU" sz="2700" b="1" dirty="0" smtClean="0">
                <a:solidFill>
                  <a:srgbClr val="003300"/>
                </a:solidFill>
                <a:latin typeface="Comic Sans MS" pitchFamily="66" charset="0"/>
              </a:rPr>
              <a:t>3.Какие </a:t>
            </a:r>
            <a:r>
              <a:rPr lang="ru-RU" sz="2700" b="1" dirty="0" smtClean="0">
                <a:solidFill>
                  <a:srgbClr val="003300"/>
                </a:solidFill>
                <a:latin typeface="Comic Sans MS" pitchFamily="66" charset="0"/>
              </a:rPr>
              <a:t>типы посредников вы знаете?</a:t>
            </a:r>
            <a:br>
              <a:rPr lang="ru-RU" sz="2700" b="1" dirty="0" smtClean="0">
                <a:solidFill>
                  <a:srgbClr val="003300"/>
                </a:solidFill>
                <a:latin typeface="Comic Sans MS" pitchFamily="66" charset="0"/>
              </a:rPr>
            </a:br>
            <a:r>
              <a:rPr lang="ru-RU" sz="2700" b="1" dirty="0" smtClean="0">
                <a:solidFill>
                  <a:srgbClr val="003300"/>
                </a:solidFill>
                <a:latin typeface="Comic Sans MS" pitchFamily="66" charset="0"/>
              </a:rPr>
              <a:t/>
            </a:r>
            <a:br>
              <a:rPr lang="ru-RU" sz="2700" b="1" dirty="0" smtClean="0">
                <a:solidFill>
                  <a:srgbClr val="003300"/>
                </a:solidFill>
                <a:latin typeface="Comic Sans MS" pitchFamily="66" charset="0"/>
              </a:rPr>
            </a:br>
            <a:r>
              <a:rPr lang="ru-RU" sz="2700" b="1" smtClean="0">
                <a:solidFill>
                  <a:srgbClr val="003300"/>
                </a:solidFill>
                <a:latin typeface="Comic Sans MS" pitchFamily="66" charset="0"/>
              </a:rPr>
              <a:t>4.Изобразите </a:t>
            </a:r>
            <a:r>
              <a:rPr lang="ru-RU" sz="2700" b="1" dirty="0" smtClean="0">
                <a:solidFill>
                  <a:srgbClr val="003300"/>
                </a:solidFill>
                <a:latin typeface="Comic Sans MS" pitchFamily="66" charset="0"/>
              </a:rPr>
              <a:t>графически каналы сбыта по картофелю, пшенице, шерсти, хлопку </a:t>
            </a:r>
            <a:r>
              <a:rPr lang="ru-RU" sz="2700" b="1" smtClean="0">
                <a:solidFill>
                  <a:srgbClr val="003300"/>
                </a:solidFill>
                <a:latin typeface="Comic Sans MS" pitchFamily="66" charset="0"/>
              </a:rPr>
              <a:t>и </a:t>
            </a:r>
            <a:r>
              <a:rPr lang="ru-RU" sz="2700" b="1" smtClean="0">
                <a:solidFill>
                  <a:srgbClr val="003300"/>
                </a:solidFill>
                <a:latin typeface="Comic Sans MS" pitchFamily="66" charset="0"/>
              </a:rPr>
              <a:t>т.д</a:t>
            </a:r>
            <a:r>
              <a:rPr lang="ru-RU" sz="2700" b="1" dirty="0" smtClean="0">
                <a:solidFill>
                  <a:srgbClr val="003300"/>
                </a:solidFill>
                <a:latin typeface="Comic Sans MS" pitchFamily="66" charset="0"/>
              </a:rPr>
              <a:t>. Поясните систему их функционирования: организационные формы и экономические отношения.</a:t>
            </a:r>
            <a:br>
              <a:rPr lang="ru-RU" sz="2700" b="1" dirty="0" smtClean="0">
                <a:solidFill>
                  <a:srgbClr val="003300"/>
                </a:solidFill>
                <a:latin typeface="Comic Sans MS" pitchFamily="66" charset="0"/>
              </a:rPr>
            </a:br>
            <a:r>
              <a:rPr lang="ru-RU" sz="2700" b="1" dirty="0" smtClean="0">
                <a:solidFill>
                  <a:srgbClr val="003300"/>
                </a:solidFill>
                <a:latin typeface="Comic Sans MS" pitchFamily="66" charset="0"/>
              </a:rPr>
              <a:t> </a:t>
            </a:r>
            <a:r>
              <a:rPr lang="ru-RU" sz="1800" b="1" dirty="0" smtClean="0">
                <a:solidFill>
                  <a:srgbClr val="003300"/>
                </a:solidFill>
                <a:latin typeface="Comic Sans MS" pitchFamily="66" charset="0"/>
              </a:rPr>
              <a:t/>
            </a:r>
            <a:br>
              <a:rPr lang="ru-RU" sz="1800" b="1" dirty="0" smtClean="0">
                <a:solidFill>
                  <a:srgbClr val="003300"/>
                </a:solidFill>
                <a:latin typeface="Comic Sans MS" pitchFamily="66" charset="0"/>
              </a:rPr>
            </a:br>
            <a:endParaRPr lang="ru-RU" sz="1800" b="1" dirty="0">
              <a:solidFill>
                <a:srgbClr val="003300"/>
              </a:solidFill>
              <a:latin typeface="Comic Sans MS" pitchFamily="66"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214290"/>
            <a:ext cx="8229600" cy="5643602"/>
          </a:xfrm>
        </p:spPr>
        <p:txBody>
          <a:bodyPr>
            <a:normAutofit fontScale="70000" lnSpcReduction="20000"/>
          </a:bodyPr>
          <a:lstStyle/>
          <a:p>
            <a:pPr algn="just">
              <a:buNone/>
            </a:pPr>
            <a:r>
              <a:rPr lang="ru-RU" b="1" dirty="0" smtClean="0">
                <a:latin typeface="Comic Sans MS" pitchFamily="66" charset="0"/>
              </a:rPr>
              <a:t>        </a:t>
            </a:r>
            <a:r>
              <a:rPr lang="ru-RU" b="1" dirty="0" smtClean="0">
                <a:solidFill>
                  <a:srgbClr val="003300"/>
                </a:solidFill>
                <a:latin typeface="Comic Sans MS" pitchFamily="66" charset="0"/>
              </a:rPr>
              <a:t>Система </a:t>
            </a:r>
            <a:r>
              <a:rPr lang="ru-RU" b="1" dirty="0" smtClean="0">
                <a:solidFill>
                  <a:srgbClr val="003300"/>
                </a:solidFill>
                <a:latin typeface="Comic Sans MS" pitchFamily="66" charset="0"/>
              </a:rPr>
              <a:t>сельскохозяйственного маркетинга включает два </a:t>
            </a:r>
            <a:r>
              <a:rPr lang="ru-RU" b="1" dirty="0" smtClean="0">
                <a:solidFill>
                  <a:srgbClr val="003300"/>
                </a:solidFill>
                <a:latin typeface="Comic Sans MS" pitchFamily="66" charset="0"/>
              </a:rPr>
              <a:t>основных </a:t>
            </a:r>
            <a:r>
              <a:rPr lang="ru-RU" b="1" dirty="0" smtClean="0">
                <a:solidFill>
                  <a:srgbClr val="003300"/>
                </a:solidFill>
                <a:latin typeface="Comic Sans MS" pitchFamily="66" charset="0"/>
              </a:rPr>
              <a:t>вида деятельности. Один из них связан с физическим перемещением, хранением, переработкой и передачей сырья и готовой продукции по мере их продвижения от производителя к потребителю, другой </a:t>
            </a:r>
            <a:r>
              <a:rPr lang="ru-RU" b="1" dirty="0" smtClean="0">
                <a:solidFill>
                  <a:srgbClr val="003300"/>
                </a:solidFill>
                <a:latin typeface="Comic Sans MS" pitchFamily="66" charset="0"/>
              </a:rPr>
              <a:t>- </a:t>
            </a:r>
            <a:r>
              <a:rPr lang="ru-RU" b="1" dirty="0" smtClean="0">
                <a:solidFill>
                  <a:srgbClr val="003300"/>
                </a:solidFill>
                <a:latin typeface="Comic Sans MS" pitchFamily="66" charset="0"/>
              </a:rPr>
              <a:t>с процессами обмена и ценообразования в рыночной системе. Последний </a:t>
            </a:r>
            <a:r>
              <a:rPr lang="ru-RU" b="1" dirty="0" smtClean="0">
                <a:solidFill>
                  <a:srgbClr val="003300"/>
                </a:solidFill>
                <a:latin typeface="Comic Sans MS" pitchFamily="66" charset="0"/>
              </a:rPr>
              <a:t>- </a:t>
            </a:r>
            <a:r>
              <a:rPr lang="ru-RU" b="1" dirty="0" smtClean="0">
                <a:solidFill>
                  <a:srgbClr val="003300"/>
                </a:solidFill>
                <a:latin typeface="Comic Sans MS" pitchFamily="66" charset="0"/>
              </a:rPr>
              <a:t>экономический аспект </a:t>
            </a:r>
            <a:r>
              <a:rPr lang="ru-RU" b="1" dirty="0" smtClean="0">
                <a:solidFill>
                  <a:srgbClr val="003300"/>
                </a:solidFill>
                <a:latin typeface="Comic Sans MS" pitchFamily="66" charset="0"/>
              </a:rPr>
              <a:t>рыночной </a:t>
            </a:r>
            <a:r>
              <a:rPr lang="ru-RU" b="1" dirty="0" smtClean="0">
                <a:solidFill>
                  <a:srgbClr val="003300"/>
                </a:solidFill>
                <a:latin typeface="Comic Sans MS" pitchFamily="66" charset="0"/>
              </a:rPr>
              <a:t>системы не всегда заметен, но отнюдь не менее важен, чем физическое перемещение товаров.</a:t>
            </a:r>
          </a:p>
          <a:p>
            <a:pPr algn="just">
              <a:buNone/>
            </a:pPr>
            <a:r>
              <a:rPr lang="ru-RU" b="1" dirty="0" smtClean="0">
                <a:solidFill>
                  <a:srgbClr val="003300"/>
                </a:solidFill>
                <a:latin typeface="Comic Sans MS" pitchFamily="66" charset="0"/>
              </a:rPr>
              <a:t>        </a:t>
            </a:r>
            <a:r>
              <a:rPr lang="ru-RU" b="1" dirty="0" smtClean="0">
                <a:solidFill>
                  <a:srgbClr val="003300"/>
                </a:solidFill>
                <a:latin typeface="Comic Sans MS" pitchFamily="66" charset="0"/>
              </a:rPr>
              <a:t>В </a:t>
            </a:r>
            <a:r>
              <a:rPr lang="ru-RU" b="1" dirty="0" smtClean="0">
                <a:solidFill>
                  <a:srgbClr val="003300"/>
                </a:solidFill>
                <a:latin typeface="Comic Sans MS" pitchFamily="66" charset="0"/>
              </a:rPr>
              <a:t>основе маркетинга лежит принятие управленческих </a:t>
            </a:r>
            <a:r>
              <a:rPr lang="ru-RU" b="1" dirty="0" smtClean="0">
                <a:solidFill>
                  <a:srgbClr val="003300"/>
                </a:solidFill>
                <a:latin typeface="Comic Sans MS" pitchFamily="66" charset="0"/>
              </a:rPr>
              <a:t>решений</a:t>
            </a:r>
            <a:r>
              <a:rPr lang="ru-RU" b="1" dirty="0" smtClean="0">
                <a:solidFill>
                  <a:srgbClr val="003300"/>
                </a:solidFill>
                <a:latin typeface="Comic Sans MS" pitchFamily="66" charset="0"/>
              </a:rPr>
              <a:t>. Деловая активность включает межличностные отношения и решения по поводу оптимального уровня рыночных цен, сроков продажи продукции, суммы расходов на рекламу и разработку нового продукта и </a:t>
            </a:r>
            <a:r>
              <a:rPr lang="ru-RU" b="1" dirty="0" smtClean="0">
                <a:solidFill>
                  <a:srgbClr val="003300"/>
                </a:solidFill>
                <a:latin typeface="Comic Sans MS" pitchFamily="66" charset="0"/>
              </a:rPr>
              <a:t>т.д</a:t>
            </a:r>
            <a:r>
              <a:rPr lang="ru-RU" b="1" dirty="0" smtClean="0">
                <a:solidFill>
                  <a:srgbClr val="003300"/>
                </a:solidFill>
                <a:latin typeface="Comic Sans MS" pitchFamily="66" charset="0"/>
              </a:rPr>
              <a:t>. Правильные ответы на эти и многие другие вопросы определяют финансовое состояние предприятия. Качество управленческих решений в значительной степени </a:t>
            </a:r>
            <a:r>
              <a:rPr lang="ru-RU" b="1" dirty="0" smtClean="0">
                <a:solidFill>
                  <a:srgbClr val="003300"/>
                </a:solidFill>
                <a:latin typeface="Comic Sans MS" pitchFamily="66" charset="0"/>
              </a:rPr>
              <a:t>влияет </a:t>
            </a:r>
            <a:r>
              <a:rPr lang="ru-RU" b="1" dirty="0" smtClean="0">
                <a:solidFill>
                  <a:srgbClr val="003300"/>
                </a:solidFill>
                <a:latin typeface="Comic Sans MS" pitchFamily="66" charset="0"/>
              </a:rPr>
              <a:t>на эффективность всей системы маркетинга.</a:t>
            </a:r>
          </a:p>
          <a:p>
            <a:pPr algn="just"/>
            <a:endParaRPr lang="ru-RU" b="1" dirty="0">
              <a:latin typeface="Comic Sans MS" pitchFamily="66"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467544" y="476672"/>
            <a:ext cx="8229600" cy="6143668"/>
          </a:xfrm>
        </p:spPr>
        <p:txBody>
          <a:bodyPr>
            <a:normAutofit fontScale="62500" lnSpcReduction="20000"/>
          </a:bodyPr>
          <a:lstStyle/>
          <a:p>
            <a:pPr algn="just">
              <a:buNone/>
            </a:pPr>
            <a:r>
              <a:rPr lang="ru-RU" dirty="0" smtClean="0">
                <a:solidFill>
                  <a:srgbClr val="003300"/>
                </a:solidFill>
              </a:rPr>
              <a:t>             </a:t>
            </a:r>
            <a:r>
              <a:rPr lang="ru-RU" b="1" dirty="0" smtClean="0">
                <a:solidFill>
                  <a:srgbClr val="003300"/>
                </a:solidFill>
                <a:latin typeface="Comic Sans MS" pitchFamily="66" charset="0"/>
              </a:rPr>
              <a:t>Среди специалистов нет единого мнения, входят ли отрасли производства средств производства для сельского хозяйства в систему сельскохозяйственного маркетинга. Мы будем </a:t>
            </a:r>
            <a:r>
              <a:rPr lang="ru-RU" b="1" dirty="0" smtClean="0">
                <a:solidFill>
                  <a:srgbClr val="003300"/>
                </a:solidFill>
                <a:latin typeface="Comic Sans MS" pitchFamily="66" charset="0"/>
              </a:rPr>
              <a:t>рассматривать </a:t>
            </a:r>
            <a:r>
              <a:rPr lang="ru-RU" b="1" dirty="0" smtClean="0">
                <a:solidFill>
                  <a:srgbClr val="003300"/>
                </a:solidFill>
                <a:latin typeface="Comic Sans MS" pitchFamily="66" charset="0"/>
              </a:rPr>
              <a:t>ресурсные рынки для сельскохозяйственного </a:t>
            </a:r>
            <a:r>
              <a:rPr lang="ru-RU" b="1" dirty="0" smtClean="0">
                <a:solidFill>
                  <a:srgbClr val="003300"/>
                </a:solidFill>
                <a:latin typeface="Comic Sans MS" pitchFamily="66" charset="0"/>
              </a:rPr>
              <a:t>производства </a:t>
            </a:r>
            <a:r>
              <a:rPr lang="ru-RU" b="1" dirty="0" smtClean="0">
                <a:solidFill>
                  <a:srgbClr val="003300"/>
                </a:solidFill>
                <a:latin typeface="Comic Sans MS" pitchFamily="66" charset="0"/>
              </a:rPr>
              <a:t>как жизненно важную часть агропромышленного комплекса, поскольку умение производителя сельскохозяйственной </a:t>
            </a:r>
            <a:r>
              <a:rPr lang="ru-RU" b="1" dirty="0" smtClean="0">
                <a:solidFill>
                  <a:srgbClr val="003300"/>
                </a:solidFill>
                <a:latin typeface="Comic Sans MS" pitchFamily="66" charset="0"/>
              </a:rPr>
              <a:t>продукции </a:t>
            </a:r>
            <a:r>
              <a:rPr lang="ru-RU" b="1" dirty="0" smtClean="0">
                <a:solidFill>
                  <a:srgbClr val="003300"/>
                </a:solidFill>
                <a:latin typeface="Comic Sans MS" pitchFamily="66" charset="0"/>
              </a:rPr>
              <a:t>эффективно действовать на ресурсных рынках (</a:t>
            </a:r>
            <a:r>
              <a:rPr lang="ru-RU" b="1" dirty="0" smtClean="0">
                <a:solidFill>
                  <a:srgbClr val="003300"/>
                </a:solidFill>
                <a:latin typeface="Comic Sans MS" pitchFamily="66" charset="0"/>
              </a:rPr>
              <a:t>сельскохозяйственной </a:t>
            </a:r>
            <a:r>
              <a:rPr lang="ru-RU" b="1" dirty="0" smtClean="0">
                <a:solidFill>
                  <a:srgbClr val="003300"/>
                </a:solidFill>
                <a:latin typeface="Comic Sans MS" pitchFamily="66" charset="0"/>
              </a:rPr>
              <a:t>техники, семян, удобрений, ядохимикатов и др.) оказывает на конечные результаты его деятельности не меньшее влияние, чем его умение принимать решения по маркетингу своей продукции.</a:t>
            </a:r>
          </a:p>
          <a:p>
            <a:pPr algn="just">
              <a:buNone/>
            </a:pPr>
            <a:r>
              <a:rPr lang="ru-RU" b="1" dirty="0" smtClean="0">
                <a:solidFill>
                  <a:srgbClr val="003300"/>
                </a:solidFill>
                <a:latin typeface="Comic Sans MS" pitchFamily="66" charset="0"/>
              </a:rPr>
              <a:t>        Сфера </a:t>
            </a:r>
            <a:r>
              <a:rPr lang="ru-RU" b="1" dirty="0" smtClean="0">
                <a:solidFill>
                  <a:srgbClr val="003300"/>
                </a:solidFill>
                <a:latin typeface="Comic Sans MS" pitchFamily="66" charset="0"/>
              </a:rPr>
              <a:t>сельскохозяйственного маркетинга неизбежно </a:t>
            </a:r>
            <a:r>
              <a:rPr lang="ru-RU" b="1" dirty="0" smtClean="0">
                <a:solidFill>
                  <a:srgbClr val="003300"/>
                </a:solidFill>
                <a:latin typeface="Comic Sans MS" pitchFamily="66" charset="0"/>
              </a:rPr>
              <a:t>предполагает </a:t>
            </a:r>
            <a:r>
              <a:rPr lang="ru-RU" b="1" dirty="0" smtClean="0">
                <a:solidFill>
                  <a:srgbClr val="003300"/>
                </a:solidFill>
                <a:latin typeface="Comic Sans MS" pitchFamily="66" charset="0"/>
              </a:rPr>
              <a:t>определенный конфликт экономических интересов ее участников. Потребители заинтересованы в приобретении </a:t>
            </a:r>
            <a:r>
              <a:rPr lang="ru-RU" b="1" dirty="0" smtClean="0">
                <a:solidFill>
                  <a:srgbClr val="003300"/>
                </a:solidFill>
                <a:latin typeface="Comic Sans MS" pitchFamily="66" charset="0"/>
              </a:rPr>
              <a:t>продуктов </a:t>
            </a:r>
            <a:r>
              <a:rPr lang="ru-RU" b="1" dirty="0" smtClean="0">
                <a:solidFill>
                  <a:srgbClr val="003300"/>
                </a:solidFill>
                <a:latin typeface="Comic Sans MS" pitchFamily="66" charset="0"/>
              </a:rPr>
              <a:t>наивысшего качества по минимально возможной цене. Производители, наоборот, заинтересованы в получении максимально возможного дохода от реализации продукции. </a:t>
            </a:r>
            <a:r>
              <a:rPr lang="ru-RU" b="1" dirty="0" smtClean="0">
                <a:solidFill>
                  <a:srgbClr val="003300"/>
                </a:solidFill>
                <a:latin typeface="Comic Sans MS" pitchFamily="66" charset="0"/>
              </a:rPr>
              <a:t>Посредники </a:t>
            </a:r>
            <a:r>
              <a:rPr lang="ru-RU" b="1" dirty="0" smtClean="0">
                <a:solidFill>
                  <a:srgbClr val="003300"/>
                </a:solidFill>
                <a:latin typeface="Comic Sans MS" pitchFamily="66" charset="0"/>
              </a:rPr>
              <a:t>заинтересованы в максимально возможной прибыли от своих операций на рынке. Одна из главных задач системы </a:t>
            </a:r>
            <a:r>
              <a:rPr lang="ru-RU" b="1" dirty="0" smtClean="0">
                <a:solidFill>
                  <a:srgbClr val="003300"/>
                </a:solidFill>
                <a:latin typeface="Comic Sans MS" pitchFamily="66" charset="0"/>
              </a:rPr>
              <a:t>маркетинга - </a:t>
            </a:r>
            <a:r>
              <a:rPr lang="ru-RU" b="1" dirty="0" smtClean="0">
                <a:solidFill>
                  <a:srgbClr val="003300"/>
                </a:solidFill>
                <a:latin typeface="Comic Sans MS" pitchFamily="66" charset="0"/>
              </a:rPr>
              <a:t>примирить интересы сторон.</a:t>
            </a:r>
          </a:p>
          <a:p>
            <a:pPr>
              <a:buNone/>
            </a:pPr>
            <a:endParaRPr lang="ru-RU" b="1" dirty="0">
              <a:solidFill>
                <a:srgbClr val="003300"/>
              </a:solidFill>
              <a:latin typeface="Comic Sans MS" pitchFamily="66"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5483245"/>
          </a:xfrm>
        </p:spPr>
        <p:txBody>
          <a:bodyPr>
            <a:normAutofit fontScale="62500" lnSpcReduction="20000"/>
          </a:bodyPr>
          <a:lstStyle/>
          <a:p>
            <a:pPr algn="just">
              <a:buNone/>
            </a:pPr>
            <a:r>
              <a:rPr lang="ru-RU" b="1" dirty="0" smtClean="0">
                <a:solidFill>
                  <a:srgbClr val="003300"/>
                </a:solidFill>
                <a:latin typeface="Comic Sans MS" pitchFamily="66" charset="0"/>
              </a:rPr>
              <a:t>        </a:t>
            </a:r>
            <a:r>
              <a:rPr lang="ru-RU" b="1" dirty="0" smtClean="0">
                <a:solidFill>
                  <a:srgbClr val="003300"/>
                </a:solidFill>
                <a:latin typeface="Comic Sans MS" pitchFamily="66" charset="0"/>
              </a:rPr>
              <a:t>В </a:t>
            </a:r>
            <a:r>
              <a:rPr lang="ru-RU" b="1" dirty="0" smtClean="0">
                <a:solidFill>
                  <a:srgbClr val="003300"/>
                </a:solidFill>
                <a:latin typeface="Comic Sans MS" pitchFamily="66" charset="0"/>
              </a:rPr>
              <a:t>широком смысле рынок </a:t>
            </a:r>
            <a:r>
              <a:rPr lang="ru-RU" b="1" dirty="0" smtClean="0">
                <a:solidFill>
                  <a:srgbClr val="003300"/>
                </a:solidFill>
                <a:latin typeface="Comic Sans MS" pitchFamily="66" charset="0"/>
              </a:rPr>
              <a:t>- </a:t>
            </a:r>
            <a:r>
              <a:rPr lang="ru-RU" b="1" dirty="0" smtClean="0">
                <a:solidFill>
                  <a:srgbClr val="003300"/>
                </a:solidFill>
                <a:latin typeface="Comic Sans MS" pitchFamily="66" charset="0"/>
              </a:rPr>
              <a:t>это арена для проявления </a:t>
            </a:r>
            <a:r>
              <a:rPr lang="ru-RU" b="1" dirty="0" smtClean="0">
                <a:solidFill>
                  <a:srgbClr val="003300"/>
                </a:solidFill>
                <a:latin typeface="Comic Sans MS" pitchFamily="66" charset="0"/>
              </a:rPr>
              <a:t>деловой </a:t>
            </a:r>
            <a:r>
              <a:rPr lang="ru-RU" b="1" dirty="0" smtClean="0">
                <a:solidFill>
                  <a:srgbClr val="003300"/>
                </a:solidFill>
                <a:latin typeface="Comic Sans MS" pitchFamily="66" charset="0"/>
              </a:rPr>
              <a:t>активности и ответа на основные экономические вопросы: что производить, сколько, каким образом и как распределять продукцию. Более конкретно рынок может определяться </a:t>
            </a:r>
            <a:r>
              <a:rPr lang="ru-RU" b="1" dirty="0" smtClean="0">
                <a:solidFill>
                  <a:srgbClr val="003300"/>
                </a:solidFill>
                <a:latin typeface="Comic Sans MS" pitchFamily="66" charset="0"/>
              </a:rPr>
              <a:t>географическим </a:t>
            </a:r>
            <a:r>
              <a:rPr lang="ru-RU" b="1" dirty="0" smtClean="0">
                <a:solidFill>
                  <a:srgbClr val="003300"/>
                </a:solidFill>
                <a:latin typeface="Comic Sans MS" pitchFamily="66" charset="0"/>
              </a:rPr>
              <a:t>положением (Нижегородский), видом продукции (рынок пшеницы), временем (майский рынок зерна) или </a:t>
            </a:r>
            <a:r>
              <a:rPr lang="ru-RU" b="1" dirty="0" smtClean="0">
                <a:solidFill>
                  <a:srgbClr val="003300"/>
                </a:solidFill>
                <a:latin typeface="Comic Sans MS" pitchFamily="66" charset="0"/>
              </a:rPr>
              <a:t>уровнем </a:t>
            </a:r>
            <a:r>
              <a:rPr lang="ru-RU" b="1" dirty="0" smtClean="0">
                <a:solidFill>
                  <a:srgbClr val="003300"/>
                </a:solidFill>
                <a:latin typeface="Comic Sans MS" pitchFamily="66" charset="0"/>
              </a:rPr>
              <a:t>в системе маркетинга (оптовый). Выбор определения рынка зависит от того, какую проблему мы собираемся анализировать. Иногда желательно проанализировать цены на пшеницу на </a:t>
            </a:r>
            <a:r>
              <a:rPr lang="ru-RU" b="1" dirty="0" smtClean="0">
                <a:solidFill>
                  <a:srgbClr val="003300"/>
                </a:solidFill>
                <a:latin typeface="Comic Sans MS" pitchFamily="66" charset="0"/>
              </a:rPr>
              <a:t>местном </a:t>
            </a:r>
            <a:r>
              <a:rPr lang="ru-RU" b="1" dirty="0" smtClean="0">
                <a:solidFill>
                  <a:srgbClr val="003300"/>
                </a:solidFill>
                <a:latin typeface="Comic Sans MS" pitchFamily="66" charset="0"/>
              </a:rPr>
              <a:t>рынке, в других случаях необходимо изучить динамику </a:t>
            </a:r>
            <a:r>
              <a:rPr lang="ru-RU" b="1" dirty="0" smtClean="0">
                <a:solidFill>
                  <a:srgbClr val="003300"/>
                </a:solidFill>
                <a:latin typeface="Comic Sans MS" pitchFamily="66" charset="0"/>
              </a:rPr>
              <a:t>мировых </a:t>
            </a:r>
            <a:r>
              <a:rPr lang="ru-RU" b="1" dirty="0" smtClean="0">
                <a:solidFill>
                  <a:srgbClr val="003300"/>
                </a:solidFill>
                <a:latin typeface="Comic Sans MS" pitchFamily="66" charset="0"/>
              </a:rPr>
              <a:t>цен на пшеницу.</a:t>
            </a:r>
          </a:p>
          <a:p>
            <a:pPr algn="just">
              <a:buNone/>
            </a:pPr>
            <a:r>
              <a:rPr lang="ru-RU" b="1" dirty="0" smtClean="0">
                <a:solidFill>
                  <a:srgbClr val="003300"/>
                </a:solidFill>
                <a:latin typeface="Comic Sans MS" pitchFamily="66" charset="0"/>
              </a:rPr>
              <a:t>       </a:t>
            </a:r>
            <a:r>
              <a:rPr lang="ru-RU" b="1" dirty="0" smtClean="0">
                <a:solidFill>
                  <a:srgbClr val="003300"/>
                </a:solidFill>
                <a:latin typeface="Comic Sans MS" pitchFamily="66" charset="0"/>
              </a:rPr>
              <a:t>Наиболее </a:t>
            </a:r>
            <a:r>
              <a:rPr lang="ru-RU" b="1" dirty="0" smtClean="0">
                <a:solidFill>
                  <a:srgbClr val="003300"/>
                </a:solidFill>
                <a:latin typeface="Comic Sans MS" pitchFamily="66" charset="0"/>
              </a:rPr>
              <a:t>заметными функциями рынка являются функции обмена и ценообразования. Рынки сводят вместе различные </a:t>
            </a:r>
            <a:r>
              <a:rPr lang="ru-RU" b="1" dirty="0" smtClean="0">
                <a:solidFill>
                  <a:srgbClr val="003300"/>
                </a:solidFill>
                <a:latin typeface="Comic Sans MS" pitchFamily="66" charset="0"/>
              </a:rPr>
              <a:t>компоненты </a:t>
            </a:r>
            <a:r>
              <a:rPr lang="ru-RU" b="1" dirty="0" smtClean="0">
                <a:solidFill>
                  <a:srgbClr val="003300"/>
                </a:solidFill>
                <a:latin typeface="Comic Sans MS" pitchFamily="66" charset="0"/>
              </a:rPr>
              <a:t>агропромышленного комплекса: сектор производства средств производства, сектор сельскохозяйственного </a:t>
            </a:r>
            <a:r>
              <a:rPr lang="ru-RU" b="1" dirty="0" smtClean="0">
                <a:solidFill>
                  <a:srgbClr val="003300"/>
                </a:solidFill>
                <a:latin typeface="Comic Sans MS" pitchFamily="66" charset="0"/>
              </a:rPr>
              <a:t>производства</a:t>
            </a:r>
            <a:r>
              <a:rPr lang="ru-RU" b="1" dirty="0" smtClean="0">
                <a:solidFill>
                  <a:srgbClr val="003300"/>
                </a:solidFill>
                <a:latin typeface="Comic Sans MS" pitchFamily="66" charset="0"/>
              </a:rPr>
              <a:t>, систему сельскохозяйственного маркетинга и другие сферы национальной экономики.</a:t>
            </a:r>
          </a:p>
          <a:p>
            <a:pPr algn="just"/>
            <a:endParaRPr lang="ru-RU" b="1" dirty="0">
              <a:solidFill>
                <a:srgbClr val="003300"/>
              </a:solidFill>
              <a:latin typeface="Comic Sans MS" pitchFamily="66"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554683"/>
          </a:xfrm>
        </p:spPr>
        <p:txBody>
          <a:bodyPr/>
          <a:lstStyle/>
          <a:p>
            <a:r>
              <a:rPr lang="ru-RU" sz="2000" b="1" dirty="0" smtClean="0">
                <a:solidFill>
                  <a:srgbClr val="003300"/>
                </a:solidFill>
                <a:latin typeface="Comic Sans MS" pitchFamily="66" charset="0"/>
              </a:rPr>
              <a:t>Процесс маркетинга </a:t>
            </a:r>
            <a:r>
              <a:rPr lang="ru-RU" sz="2000" b="1" dirty="0" smtClean="0">
                <a:solidFill>
                  <a:srgbClr val="003300"/>
                </a:solidFill>
                <a:latin typeface="Comic Sans MS" pitchFamily="66" charset="0"/>
              </a:rPr>
              <a:t>- </a:t>
            </a:r>
            <a:r>
              <a:rPr lang="ru-RU" sz="2000" b="1" dirty="0" smtClean="0">
                <a:solidFill>
                  <a:srgbClr val="003300"/>
                </a:solidFill>
                <a:latin typeface="Comic Sans MS" pitchFamily="66" charset="0"/>
              </a:rPr>
              <a:t>это динамичный процесс, серия действий и событий, которые происходят в определенной </a:t>
            </a:r>
            <a:r>
              <a:rPr lang="ru-RU" sz="2000" b="1" dirty="0" smtClean="0">
                <a:solidFill>
                  <a:srgbClr val="003300"/>
                </a:solidFill>
                <a:latin typeface="Comic Sans MS" pitchFamily="66" charset="0"/>
              </a:rPr>
              <a:t>последовательности</a:t>
            </a:r>
            <a:r>
              <a:rPr lang="ru-RU" sz="2000" b="1" dirty="0" smtClean="0">
                <a:solidFill>
                  <a:srgbClr val="003300"/>
                </a:solidFill>
                <a:latin typeface="Comic Sans MS" pitchFamily="66" charset="0"/>
              </a:rPr>
              <a:t>; необходима координация этой серии действий и </a:t>
            </a:r>
            <a:r>
              <a:rPr lang="ru-RU" sz="2000" b="1" dirty="0" smtClean="0">
                <a:solidFill>
                  <a:srgbClr val="003300"/>
                </a:solidFill>
                <a:latin typeface="Comic Sans MS" pitchFamily="66" charset="0"/>
              </a:rPr>
              <a:t>событий</a:t>
            </a:r>
            <a:r>
              <a:rPr lang="ru-RU" sz="2000" b="1" dirty="0" smtClean="0">
                <a:solidFill>
                  <a:srgbClr val="003300"/>
                </a:solidFill>
                <a:latin typeface="Comic Sans MS" pitchFamily="66" charset="0"/>
              </a:rPr>
              <a:t>, чтобы товары и услуги перемещались от производителя к потребителю в определенном порядке.</a:t>
            </a:r>
          </a:p>
          <a:p>
            <a:endParaRPr lang="ru-RU" dirty="0"/>
          </a:p>
        </p:txBody>
      </p:sp>
      <p:pic>
        <p:nvPicPr>
          <p:cNvPr id="1026" name="Picture 2" descr="http://www.moneyball.info/uploads/posts/2011-12/1323965866-main-81389-f31775115a99aedf764728d0338c517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03648" y="2492896"/>
            <a:ext cx="7272808" cy="3927316"/>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9"/>
            <a:ext cx="8229600" cy="4000528"/>
          </a:xfrm>
        </p:spPr>
        <p:txBody>
          <a:bodyPr>
            <a:normAutofit fontScale="92500" lnSpcReduction="20000"/>
          </a:bodyPr>
          <a:lstStyle/>
          <a:p>
            <a:pPr algn="just">
              <a:buNone/>
            </a:pPr>
            <a:r>
              <a:rPr lang="ru-RU" sz="2400" b="1" dirty="0" smtClean="0">
                <a:solidFill>
                  <a:srgbClr val="003300"/>
                </a:solidFill>
                <a:latin typeface="Comic Sans MS" pitchFamily="66" charset="0"/>
              </a:rPr>
              <a:t>       </a:t>
            </a:r>
            <a:r>
              <a:rPr lang="ru-RU" sz="2400" b="1" dirty="0" smtClean="0">
                <a:solidFill>
                  <a:srgbClr val="003300"/>
                </a:solidFill>
                <a:latin typeface="Comic Sans MS" pitchFamily="66" charset="0"/>
              </a:rPr>
              <a:t>Между </a:t>
            </a:r>
            <a:r>
              <a:rPr lang="ru-RU" sz="2400" b="1" dirty="0" smtClean="0">
                <a:solidFill>
                  <a:srgbClr val="003300"/>
                </a:solidFill>
                <a:latin typeface="Comic Sans MS" pitchFamily="66" charset="0"/>
              </a:rPr>
              <a:t>двумя силами </a:t>
            </a:r>
            <a:r>
              <a:rPr lang="ru-RU" sz="2400" b="1" dirty="0" smtClean="0">
                <a:solidFill>
                  <a:srgbClr val="003300"/>
                </a:solidFill>
                <a:latin typeface="Comic Sans MS" pitchFamily="66" charset="0"/>
              </a:rPr>
              <a:t>- </a:t>
            </a:r>
            <a:r>
              <a:rPr lang="ru-RU" sz="2400" b="1" dirty="0" smtClean="0">
                <a:solidFill>
                  <a:srgbClr val="003300"/>
                </a:solidFill>
                <a:latin typeface="Comic Sans MS" pitchFamily="66" charset="0"/>
              </a:rPr>
              <a:t>производителем и потребителем </a:t>
            </a:r>
            <a:r>
              <a:rPr lang="ru-RU" sz="2400" b="1" dirty="0" smtClean="0">
                <a:solidFill>
                  <a:srgbClr val="003300"/>
                </a:solidFill>
                <a:latin typeface="Comic Sans MS" pitchFamily="66" charset="0"/>
              </a:rPr>
              <a:t>- </a:t>
            </a:r>
            <a:r>
              <a:rPr lang="ru-RU" sz="2400" b="1" dirty="0" smtClean="0">
                <a:solidFill>
                  <a:srgbClr val="003300"/>
                </a:solidFill>
                <a:latin typeface="Comic Sans MS" pitchFamily="66" charset="0"/>
              </a:rPr>
              <a:t>находится система маркетинга. Часть этой комплексной системы представлена предприятиями, занятыми физическими и технологическими видами деятельности; менеджеры предприятий </a:t>
            </a:r>
            <a:r>
              <a:rPr lang="ru-RU" sz="2400" b="1" dirty="0" smtClean="0">
                <a:solidFill>
                  <a:srgbClr val="003300"/>
                </a:solidFill>
                <a:latin typeface="Comic Sans MS" pitchFamily="66" charset="0"/>
              </a:rPr>
              <a:t>принимают </a:t>
            </a:r>
            <a:r>
              <a:rPr lang="ru-RU" sz="2400" b="1" dirty="0" smtClean="0">
                <a:solidFill>
                  <a:srgbClr val="003300"/>
                </a:solidFill>
                <a:latin typeface="Comic Sans MS" pitchFamily="66" charset="0"/>
              </a:rPr>
              <a:t>необходимые решения и организуют работу персонала. </a:t>
            </a:r>
            <a:r>
              <a:rPr lang="ru-RU" sz="2400" b="1" dirty="0" smtClean="0">
                <a:solidFill>
                  <a:srgbClr val="003300"/>
                </a:solidFill>
                <a:latin typeface="Comic Sans MS" pitchFamily="66" charset="0"/>
              </a:rPr>
              <a:t>         Мясоперерабатывающее </a:t>
            </a:r>
            <a:r>
              <a:rPr lang="ru-RU" sz="2400" b="1" dirty="0" smtClean="0">
                <a:solidFill>
                  <a:srgbClr val="003300"/>
                </a:solidFill>
                <a:latin typeface="Comic Sans MS" pitchFamily="66" charset="0"/>
              </a:rPr>
              <a:t>предприятие, например, должно иметь скот, технологическое оборудование и квалифицированный </a:t>
            </a:r>
            <a:r>
              <a:rPr lang="ru-RU" sz="2400" b="1" dirty="0" smtClean="0">
                <a:solidFill>
                  <a:srgbClr val="003300"/>
                </a:solidFill>
                <a:latin typeface="Comic Sans MS" pitchFamily="66" charset="0"/>
              </a:rPr>
              <a:t>персонал</a:t>
            </a:r>
            <a:r>
              <a:rPr lang="ru-RU" sz="2400" b="1" dirty="0" smtClean="0">
                <a:solidFill>
                  <a:srgbClr val="003300"/>
                </a:solidFill>
                <a:latin typeface="Comic Sans MS" pitchFamily="66" charset="0"/>
              </a:rPr>
              <a:t>, а также должно уметь организовать взаимодействие этих трех элементов таким образом, чтобы переработать продукцию и направить ее потребителям.</a:t>
            </a:r>
          </a:p>
          <a:p>
            <a:endParaRPr lang="ru-RU"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99692" y="4221088"/>
            <a:ext cx="5760640" cy="23042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124744"/>
            <a:ext cx="8229600" cy="3758385"/>
          </a:xfrm>
        </p:spPr>
        <p:txBody>
          <a:bodyPr>
            <a:normAutofit lnSpcReduction="10000"/>
          </a:bodyPr>
          <a:lstStyle/>
          <a:p>
            <a:pPr algn="just">
              <a:buNone/>
            </a:pPr>
            <a:r>
              <a:rPr lang="ru-RU" dirty="0" smtClean="0"/>
              <a:t>        </a:t>
            </a:r>
            <a:r>
              <a:rPr lang="ru-RU" b="1" dirty="0" smtClean="0">
                <a:solidFill>
                  <a:srgbClr val="003300"/>
                </a:solidFill>
                <a:latin typeface="Comic Sans MS" pitchFamily="66" charset="0"/>
              </a:rPr>
              <a:t>Другая часть системы маркетинга состоит из предприятий и организаций, деятельность которых направлена на разработку механизма ценообразования, а также создание условий для упорядоченного и целенаправленного движения товаров и услуг в системе. </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142852"/>
            <a:ext cx="8229600" cy="1143000"/>
          </a:xfrm>
        </p:spPr>
        <p:txBody>
          <a:bodyPr>
            <a:normAutofit/>
          </a:bodyPr>
          <a:lstStyle/>
          <a:p>
            <a:r>
              <a:rPr lang="ru-RU" sz="2000" b="1" dirty="0" smtClean="0">
                <a:solidFill>
                  <a:srgbClr val="003300"/>
                </a:solidFill>
                <a:latin typeface="Comic Sans MS" pitchFamily="66" charset="0"/>
              </a:rPr>
              <a:t>Существует несколько подходов к изучению маркетинга </a:t>
            </a:r>
            <a:r>
              <a:rPr lang="ru-RU" sz="2000" b="1" dirty="0" smtClean="0">
                <a:solidFill>
                  <a:srgbClr val="003300"/>
                </a:solidFill>
                <a:latin typeface="Comic Sans MS" pitchFamily="66" charset="0"/>
              </a:rPr>
              <a:t>продовольственных </a:t>
            </a:r>
            <a:r>
              <a:rPr lang="ru-RU" sz="2000" b="1" dirty="0" smtClean="0">
                <a:solidFill>
                  <a:srgbClr val="003300"/>
                </a:solidFill>
                <a:latin typeface="Comic Sans MS" pitchFamily="66" charset="0"/>
              </a:rPr>
              <a:t>продуктов:</a:t>
            </a:r>
            <a:endParaRPr lang="ru-RU" sz="2000" b="1" dirty="0">
              <a:solidFill>
                <a:srgbClr val="003300"/>
              </a:solidFill>
              <a:latin typeface="Comic Sans MS" pitchFamily="66" charset="0"/>
            </a:endParaRPr>
          </a:p>
        </p:txBody>
      </p:sp>
      <p:sp>
        <p:nvSpPr>
          <p:cNvPr id="3" name="Содержимое 2"/>
          <p:cNvSpPr>
            <a:spLocks noGrp="1"/>
          </p:cNvSpPr>
          <p:nvPr>
            <p:ph idx="1"/>
          </p:nvPr>
        </p:nvSpPr>
        <p:spPr>
          <a:xfrm>
            <a:off x="457200" y="1600200"/>
            <a:ext cx="4690864" cy="4525963"/>
          </a:xfrm>
        </p:spPr>
        <p:txBody>
          <a:bodyPr/>
          <a:lstStyle/>
          <a:p>
            <a:r>
              <a:rPr lang="ru-RU" sz="2800" b="1" dirty="0" smtClean="0">
                <a:solidFill>
                  <a:srgbClr val="003300"/>
                </a:solidFill>
                <a:latin typeface="Comic Sans MS" pitchFamily="66" charset="0"/>
              </a:rPr>
              <a:t>Функциональный</a:t>
            </a:r>
          </a:p>
          <a:p>
            <a:r>
              <a:rPr lang="ru-RU" sz="2800" b="1" dirty="0" smtClean="0">
                <a:solidFill>
                  <a:srgbClr val="003300"/>
                </a:solidFill>
                <a:latin typeface="Comic Sans MS" pitchFamily="66" charset="0"/>
              </a:rPr>
              <a:t> организационный</a:t>
            </a:r>
          </a:p>
          <a:p>
            <a:r>
              <a:rPr lang="ru-RU" sz="2800" b="1" dirty="0" smtClean="0">
                <a:solidFill>
                  <a:srgbClr val="003300"/>
                </a:solidFill>
                <a:latin typeface="Comic Sans MS" pitchFamily="66" charset="0"/>
              </a:rPr>
              <a:t>поведенческий (по маркетинговым каналам).</a:t>
            </a:r>
          </a:p>
          <a:p>
            <a:endParaRPr lang="ru-RU" dirty="0"/>
          </a:p>
        </p:txBody>
      </p:sp>
      <p:pic>
        <p:nvPicPr>
          <p:cNvPr id="3074" name="Picture 2" descr="http://www.hlebdv.ru/files/upimg/195520.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427984" y="1556792"/>
            <a:ext cx="4220831" cy="4320480"/>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Другая 1">
      <a:majorFont>
        <a:latin typeface="Browallia New"/>
        <a:ea typeface=""/>
        <a:cs typeface=""/>
      </a:majorFont>
      <a:minorFont>
        <a:latin typeface="Calibri"/>
        <a:ea typeface=""/>
        <a:cs typeface=""/>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TotalTime>
  <Words>2035</Words>
  <Application>Microsoft Office PowerPoint</Application>
  <PresentationFormat>Экран (4:3)</PresentationFormat>
  <Paragraphs>62</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Тема Office</vt:lpstr>
      <vt:lpstr>  Тема 8. Маркетинг и рынок сбыта продовольствия и сырья  </vt:lpstr>
      <vt:lpstr>Слайд 2</vt:lpstr>
      <vt:lpstr>Слайд 3</vt:lpstr>
      <vt:lpstr>Слайд 4</vt:lpstr>
      <vt:lpstr>Слайд 5</vt:lpstr>
      <vt:lpstr>Слайд 6</vt:lpstr>
      <vt:lpstr>Слайд 7</vt:lpstr>
      <vt:lpstr>Слайд 8</vt:lpstr>
      <vt:lpstr>Существует несколько подходов к изучению маркетинга продовольственных продуктов:</vt:lpstr>
      <vt:lpstr>Функциональный подход </vt:lpstr>
      <vt:lpstr>Слайд 11</vt:lpstr>
      <vt:lpstr>Слайд 12</vt:lpstr>
      <vt:lpstr>Слайд 13</vt:lpstr>
      <vt:lpstr>Слайд 14</vt:lpstr>
      <vt:lpstr>Слайд 15</vt:lpstr>
      <vt:lpstr>Слайд 16</vt:lpstr>
      <vt:lpstr>  Организационный подход </vt:lpstr>
      <vt:lpstr>Слайд 18</vt:lpstr>
      <vt:lpstr>Участники системы маркетинга</vt:lpstr>
      <vt:lpstr>Слайд 20</vt:lpstr>
      <vt:lpstr>Слайд 21</vt:lpstr>
      <vt:lpstr>Слайд 22</vt:lpstr>
      <vt:lpstr>Продажа продуктов через посредников</vt:lpstr>
      <vt:lpstr>Слайд 24</vt:lpstr>
      <vt:lpstr>    Другая важная проблема маркетинга связана с системой власти. Каждая маркетинговая организация имеет свой статус и свои интересы в той сфере деятельности, которой она занимается. Организации могут славиться высоким качеством продукции, иметь репутацию лидеров в отрасли, пользоваться уважением у местного населения, отличаться консерватизмом или показывать высокие темпы роста производства. Они, как правило, стараются сохранять свою «нишу власти». Именно с этим связано стремление организаций к росту и расширению, к инновациям, сохранению традиций и т.д. Ключом к пониманию этой системы поведения являются экономическая теория поведения в условиях монополии и конкуренции, а также политическая теория власти и поведения. </vt:lpstr>
      <vt:lpstr>    Очень важна проблема получения менеджером необходимой информации и передачи его решений на исполнение другим работникам. С этой точки зрения каждую организацию можно рассматривать как коммуникационную систему. Эффективные каналы информации и передачи распоряжений особенно важны для крупных организаций. Организация коммуникационной системы строится с учетом таких наук, как философия, психология, деловой менеджмент.      Наконец, поскольку изменения служат неотъемлемой характеристикой маркетинга, одной из важных проблем становится способность организации адаптироваться к ним. Поведенческая сис­тема адаптации к внутренним и внешним изменениям является основным компонентом маркетинговой организации. Как правило, любая организация стремится выжить и готова платить за это определенную цену. Проблема адаптации связана со своевременной идентификацией изменений и выработкой соответствующей стратегии поведения. </vt:lpstr>
      <vt:lpstr>      Системы «входа-выхода», власти, коммуникации и адаптивного поведения являются компонентами системы маркетинга в каждый момент времени. Понимание комплексного характера этой системы помогает объяснить действия, кажущиеся порой нерациональными или необоснованными. Например, маркетинговая фирма может принять решение приобрести другую фирму и объединить организационные структуры с целью улучшить внутреннюю коммуникационную систему или расширить свою власть на рынке. В другом случае организация может решить приобрести другую фирму, поскольку она предвидит предстоящие изменения в системе маркетинга и приобретение «ноу-хау» и менеджмента этой фирмы представляется наиболее приемлемым способом адаптации к новым условиям. </vt:lpstr>
      <vt:lpstr>   Контрольные вопросы для самопроверки.  1.Что представляет собой система маркетинга в АПК?  2.Каковы подходы к изучению маркетинга продовольственных товаров?  3.Какие типы посредников вы знаете?  4.Изобразите графически каналы сбыта по картофелю, пшенице, шерсти, хлопку и т.д. Поясните систему их функционирования: организационные формы и экономические отношения.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Оплата труда на предприятии </dc:title>
  <dc:creator>User</dc:creator>
  <cp:lastModifiedBy>Оля</cp:lastModifiedBy>
  <cp:revision>12</cp:revision>
  <dcterms:created xsi:type="dcterms:W3CDTF">2013-11-12T15:41:23Z</dcterms:created>
  <dcterms:modified xsi:type="dcterms:W3CDTF">2014-01-11T05:57:18Z</dcterms:modified>
</cp:coreProperties>
</file>